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handoutMasterIdLst>
    <p:handoutMasterId r:id="rId32"/>
  </p:handoutMasterIdLst>
  <p:sldIdLst>
    <p:sldId id="301" r:id="rId2"/>
    <p:sldId id="303" r:id="rId3"/>
    <p:sldId id="338" r:id="rId4"/>
    <p:sldId id="299" r:id="rId5"/>
    <p:sldId id="305" r:id="rId6"/>
    <p:sldId id="339" r:id="rId7"/>
    <p:sldId id="317" r:id="rId8"/>
    <p:sldId id="342" r:id="rId9"/>
    <p:sldId id="350" r:id="rId10"/>
    <p:sldId id="325" r:id="rId11"/>
    <p:sldId id="309" r:id="rId12"/>
    <p:sldId id="344" r:id="rId13"/>
    <p:sldId id="329" r:id="rId14"/>
    <p:sldId id="336" r:id="rId15"/>
    <p:sldId id="327" r:id="rId16"/>
    <p:sldId id="345" r:id="rId17"/>
    <p:sldId id="346" r:id="rId18"/>
    <p:sldId id="347" r:id="rId19"/>
    <p:sldId id="320" r:id="rId20"/>
    <p:sldId id="312" r:id="rId21"/>
    <p:sldId id="330" r:id="rId22"/>
    <p:sldId id="331" r:id="rId23"/>
    <p:sldId id="332" r:id="rId24"/>
    <p:sldId id="340" r:id="rId25"/>
    <p:sldId id="333" r:id="rId26"/>
    <p:sldId id="334" r:id="rId27"/>
    <p:sldId id="322" r:id="rId28"/>
    <p:sldId id="324" r:id="rId29"/>
    <p:sldId id="354" r:id="rId3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168" autoAdjust="0"/>
    <p:restoredTop sz="94783" autoAdjust="0"/>
  </p:normalViewPr>
  <p:slideViewPr>
    <p:cSldViewPr>
      <p:cViewPr>
        <p:scale>
          <a:sx n="75" d="100"/>
          <a:sy n="75" d="100"/>
        </p:scale>
        <p:origin x="-3006" y="-852"/>
      </p:cViewPr>
      <p:guideLst>
        <p:guide orient="horz" pos="2160"/>
        <p:guide pos="2880"/>
      </p:guideLst>
    </p:cSldViewPr>
  </p:slideViewPr>
  <p:outlineViewPr>
    <p:cViewPr>
      <p:scale>
        <a:sx n="33" d="100"/>
        <a:sy n="33" d="100"/>
      </p:scale>
      <p:origin x="36" y="2578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 Type="http://schemas.openxmlformats.org/officeDocument/2006/relationships/slide" Target="slides/slide2.xml" /><Relationship Id="rId21" Type="http://schemas.openxmlformats.org/officeDocument/2006/relationships/slide" Target="slides/slide20.xml" /><Relationship Id="rId34" Type="http://schemas.openxmlformats.org/officeDocument/2006/relationships/viewProps" Target="viewProp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presProps" Target="presProp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slide" Target="slides/slide28.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handoutMaster" Target="handoutMasters/handoutMaster1.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36" Type="http://schemas.openxmlformats.org/officeDocument/2006/relationships/tableStyles" Target="tableStyles.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notesMaster" Target="notesMasters/notesMaster1.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slide" Target="slides/slide29.xml" /><Relationship Id="rId35" Type="http://schemas.openxmlformats.org/officeDocument/2006/relationships/theme" Target="theme/theme1.xml"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59D7919-68E7-4C55-A383-C0163CFF9D65}" type="datetimeFigureOut">
              <a:rPr lang="el-GR" smtClean="0"/>
              <a:pPr/>
              <a:t>17/1/2020</a:t>
            </a:fld>
            <a:endParaRPr lang="el-GR"/>
          </a:p>
        </p:txBody>
      </p:sp>
      <p:sp>
        <p:nvSpPr>
          <p:cNvPr id="4" name="3 - Θέση υποσέλιδου"/>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4 - Θέση αριθμού διαφάνειας"/>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8D9B760-E8A2-4C84-8743-AC071A942E72}" type="slidenum">
              <a:rPr lang="el-GR" smtClean="0"/>
              <a:pPr/>
              <a:t>‹#›</a:t>
            </a:fld>
            <a:endParaRPr lang="el-GR"/>
          </a:p>
        </p:txBody>
      </p:sp>
    </p:spTree>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9DAAC5-9C7A-4767-A3F6-6E04EDE57A47}" type="datetimeFigureOut">
              <a:rPr lang="el-GR" smtClean="0"/>
              <a:pPr/>
              <a:t>17/1/2020</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5C6EB0-4DC6-42AA-837F-EB4050A7942D}" type="slidenum">
              <a:rPr lang="el-GR" smtClean="0"/>
              <a:pPr/>
              <a:t>‹#›</a:t>
            </a:fld>
            <a:endParaRPr lang="el-GR"/>
          </a:p>
        </p:txBody>
      </p:sp>
    </p:spTree>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5" name="4 - Θέση κεφαλίδας"/>
          <p:cNvSpPr>
            <a:spLocks noGrp="1"/>
          </p:cNvSpPr>
          <p:nvPr>
            <p:ph type="hdr" sz="quarter" idx="10"/>
          </p:nvPr>
        </p:nvSpPr>
        <p:spPr/>
        <p:txBody>
          <a:bodyPr/>
          <a:lstStyle/>
          <a:p>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5" name="4 - Θέση κεφαλίδας"/>
          <p:cNvSpPr>
            <a:spLocks noGrp="1"/>
          </p:cNvSpPr>
          <p:nvPr>
            <p:ph type="hdr" sz="quarter" idx="10"/>
          </p:nvPr>
        </p:nvSpPr>
        <p:spPr/>
        <p:txBody>
          <a:bodyPr/>
          <a:lstStyle/>
          <a:p>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κεφαλίδας"/>
          <p:cNvSpPr>
            <a:spLocks noGrp="1"/>
          </p:cNvSpPr>
          <p:nvPr>
            <p:ph type="hdr" sz="quarter" idx="10"/>
          </p:nvPr>
        </p:nvSpPr>
        <p:spPr/>
        <p:txBody>
          <a:bodyPr/>
          <a:lstStyle/>
          <a:p>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κεφαλίδας"/>
          <p:cNvSpPr>
            <a:spLocks noGrp="1"/>
          </p:cNvSpPr>
          <p:nvPr>
            <p:ph type="hdr" sz="quarter" idx="10"/>
          </p:nvPr>
        </p:nvSpPr>
        <p:spPr/>
        <p:txBody>
          <a:bodyPr/>
          <a:lstStyle/>
          <a:p>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E3E3C6A6-B968-4087-B923-1E92C0D49B84}" type="datetime1">
              <a:rPr lang="el-GR" smtClean="0"/>
              <a:pPr/>
              <a:t>17/1/2020</a:t>
            </a:fld>
            <a:endParaRPr lang="el-GR"/>
          </a:p>
        </p:txBody>
      </p:sp>
      <p:sp>
        <p:nvSpPr>
          <p:cNvPr id="19" name="Footer Placeholder 18"/>
          <p:cNvSpPr>
            <a:spLocks noGrp="1"/>
          </p:cNvSpPr>
          <p:nvPr>
            <p:ph type="ftr" sz="quarter" idx="11"/>
          </p:nvPr>
        </p:nvSpPr>
        <p:spPr/>
        <p:txBody>
          <a:bodyPr/>
          <a:lstStyle/>
          <a:p>
            <a:endParaRPr lang="el-GR"/>
          </a:p>
        </p:txBody>
      </p:sp>
      <p:sp>
        <p:nvSpPr>
          <p:cNvPr id="27" name="Slide Number Placeholder 26"/>
          <p:cNvSpPr>
            <a:spLocks noGrp="1"/>
          </p:cNvSpPr>
          <p:nvPr>
            <p:ph type="sldNum" sz="quarter" idx="12"/>
          </p:nvPr>
        </p:nvSpPr>
        <p:spPr/>
        <p:txBody>
          <a:bodyPr/>
          <a:lstStyle/>
          <a:p>
            <a:fld id="{4FBCDD9E-64A7-4F2D-AF32-E107DDCA2A0F}"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7963281-AE21-4AF4-BFF7-9819D23F2B02}" type="datetime1">
              <a:rPr lang="el-GR" smtClean="0"/>
              <a:pPr/>
              <a:t>17/1/2020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FBCDD9E-64A7-4F2D-AF32-E107DDCA2A0F}"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B576E60-A6A8-40F1-AE71-0EB692A5D0A3}" type="datetime1">
              <a:rPr lang="el-GR" smtClean="0"/>
              <a:pPr/>
              <a:t>17/1/2020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FBCDD9E-64A7-4F2D-AF32-E107DDCA2A0F}"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66E7B1C-ACE0-491C-A77F-2D37D068A696}" type="datetime1">
              <a:rPr lang="el-GR" smtClean="0"/>
              <a:pPr/>
              <a:t>17/1/2020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FBCDD9E-64A7-4F2D-AF32-E107DDCA2A0F}"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FF4593F1-645B-451B-9329-685EF5C80583}" type="datetime1">
              <a:rPr lang="el-GR" smtClean="0"/>
              <a:pPr/>
              <a:t>17/1/2020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FBCDD9E-64A7-4F2D-AF32-E107DDCA2A0F}"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DD8701A6-42EC-4610-9078-F2D024A9A8AD}" type="datetime1">
              <a:rPr lang="el-GR" smtClean="0"/>
              <a:pPr/>
              <a:t>17/1/2020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4FBCDD9E-64A7-4F2D-AF32-E107DDCA2A0F}"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A96DAD-1AB2-4738-A6C8-84FFB03FA3FC}" type="datetime1">
              <a:rPr lang="el-GR" smtClean="0"/>
              <a:pPr/>
              <a:t>17/1/2020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4FBCDD9E-64A7-4F2D-AF32-E107DDCA2A0F}"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897EF6A2-EFC9-4483-9DF0-599F3A697FEF}" type="datetime1">
              <a:rPr lang="el-GR" smtClean="0"/>
              <a:pPr/>
              <a:t>17/1/2020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4FBCDD9E-64A7-4F2D-AF32-E107DDCA2A0F}"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587CFF-209F-4EB0-9BF8-65191F6328F6}" type="datetime1">
              <a:rPr lang="el-GR" smtClean="0"/>
              <a:pPr/>
              <a:t>17/1/2020</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4FBCDD9E-64A7-4F2D-AF32-E107DDCA2A0F}"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B4D458F-585D-495E-A5D5-EBBBEFAA5F6E}" type="datetime1">
              <a:rPr lang="el-GR" smtClean="0"/>
              <a:pPr/>
              <a:t>17/1/2020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4FBCDD9E-64A7-4F2D-AF32-E107DDCA2A0F}"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37B57F01-B26D-4E91-8D0B-29EAEDFDB425}" type="datetime1">
              <a:rPr lang="el-GR" smtClean="0"/>
              <a:pPr/>
              <a:t>17/1/2020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a:xfrm>
            <a:off x="8077200" y="6356350"/>
            <a:ext cx="609600" cy="365125"/>
          </a:xfrm>
        </p:spPr>
        <p:txBody>
          <a:bodyPr/>
          <a:lstStyle/>
          <a:p>
            <a:fld id="{4FBCDD9E-64A7-4F2D-AF32-E107DDCA2A0F}" type="slidenum">
              <a:rPr lang="el-GR" smtClean="0"/>
              <a:pPr/>
              <a:t>‹#›</a:t>
            </a:fld>
            <a:endParaRPr lang="el-G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75EA240-CBF9-4820-A509-0CC986CF0F8F}" type="datetime1">
              <a:rPr lang="el-GR" smtClean="0"/>
              <a:pPr/>
              <a:t>17/1/2020</a:t>
            </a:fld>
            <a:endParaRPr lang="el-G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l-G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FBCDD9E-64A7-4F2D-AF32-E107DDCA2A0F}" type="slidenum">
              <a:rPr lang="el-GR" smtClean="0"/>
              <a:pPr/>
              <a:t>‹#›</a:t>
            </a:fld>
            <a:endParaRPr lang="el-G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slideLayout" Target="../slideLayouts/slideLayout2.xml" /><Relationship Id="rId1" Type="http://schemas.openxmlformats.org/officeDocument/2006/relationships/themeOverride" Target="../theme/themeOverride1.xml" /><Relationship Id="rId4" Type="http://schemas.openxmlformats.org/officeDocument/2006/relationships/image" Target="../media/image3.png" /></Relationships>
</file>

<file path=ppt/slides/_rels/slide10.xml.rels><?xml version="1.0" encoding="UTF-8" standalone="yes"?>
<Relationships xmlns="http://schemas.openxmlformats.org/package/2006/relationships"><Relationship Id="rId3" Type="http://schemas.openxmlformats.org/officeDocument/2006/relationships/image" Target="../media/image8.jpeg" /><Relationship Id="rId2" Type="http://schemas.openxmlformats.org/officeDocument/2006/relationships/image" Target="../media/image2.jpeg"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Relationship Id="rId3" Type="http://schemas.openxmlformats.org/officeDocument/2006/relationships/image" Target="../media/image9.png" /><Relationship Id="rId2" Type="http://schemas.openxmlformats.org/officeDocument/2006/relationships/image" Target="../media/image2.jpeg"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Relationship Id="rId3" Type="http://schemas.openxmlformats.org/officeDocument/2006/relationships/image" Target="../media/image10.png" /><Relationship Id="rId2" Type="http://schemas.openxmlformats.org/officeDocument/2006/relationships/image" Target="../media/image2.jpeg"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11.jpeg"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12.jpeg"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notesSlide" Target="../notesSlides/notesSlide3.xml"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Relationship Id="rId2" Type="http://schemas.openxmlformats.org/officeDocument/2006/relationships/image" Target="../media/image13.png"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notesSlide" Target="../notesSlides/notesSlide4.xml" /><Relationship Id="rId1" Type="http://schemas.openxmlformats.org/officeDocument/2006/relationships/slideLayout" Target="../slideLayouts/slideLayout1.xml" /><Relationship Id="rId4" Type="http://schemas.openxmlformats.org/officeDocument/2006/relationships/image" Target="../media/image14.png" /></Relationships>
</file>

<file path=ppt/slides/_rels/slide19.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 /><Relationship Id="rId2" Type="http://schemas.openxmlformats.org/officeDocument/2006/relationships/slideLayout" Target="../slideLayouts/slideLayout2.xml" /><Relationship Id="rId1" Type="http://schemas.openxmlformats.org/officeDocument/2006/relationships/themeOverride" Target="../theme/themeOverride2.xml" /><Relationship Id="rId4" Type="http://schemas.openxmlformats.org/officeDocument/2006/relationships/image" Target="../media/image2.jpeg" /></Relationships>
</file>

<file path=ppt/slides/_rels/slide20.xml.rels><?xml version="1.0" encoding="UTF-8" standalone="yes"?>
<Relationships xmlns="http://schemas.openxmlformats.org/package/2006/relationships"><Relationship Id="rId2" Type="http://schemas.openxmlformats.org/officeDocument/2006/relationships/image" Target="../media/image15.png"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16.jpeg"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notesSlide" Target="../notesSlides/notesSlide2.xml"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slideLayout" Target="../slideLayouts/slideLayout1.xml" /><Relationship Id="rId1" Type="http://schemas.openxmlformats.org/officeDocument/2006/relationships/themeOverride" Target="../theme/themeOverride3.xml" /><Relationship Id="rId4" Type="http://schemas.openxmlformats.org/officeDocument/2006/relationships/image" Target="../media/image2.jpeg" /></Relationships>
</file>

<file path=ppt/slides/_rels/slide5.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5.jpeg"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6.jpeg"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Relationship Id="rId3" Type="http://schemas.openxmlformats.org/officeDocument/2006/relationships/image" Target="../media/image7.jpeg" /><Relationship Id="rId2" Type="http://schemas.openxmlformats.org/officeDocument/2006/relationships/image" Target="../media/image2.jpeg"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1275608"/>
          </a:xfrm>
        </p:spPr>
        <p:txBody>
          <a:bodyPr>
            <a:noAutofit/>
          </a:bodyPr>
          <a:lstStyle/>
          <a:p>
            <a:pPr algn="ctr"/>
            <a:br>
              <a:rPr lang="el-GR" sz="2500" b="1" dirty="0">
                <a:effectLst>
                  <a:outerShdw blurRad="38100" dist="25400" dir="5400000" algn="tl" rotWithShape="0">
                    <a:srgbClr val="000000">
                      <a:alpha val="43000"/>
                    </a:srgbClr>
                  </a:outerShdw>
                </a:effectLst>
                <a:latin typeface="+mn-lt"/>
              </a:rPr>
            </a:br>
            <a:br>
              <a:rPr lang="el-GR" sz="2500" b="1" dirty="0">
                <a:effectLst>
                  <a:outerShdw blurRad="38100" dist="25400" dir="5400000" algn="tl" rotWithShape="0">
                    <a:srgbClr val="000000">
                      <a:alpha val="43000"/>
                    </a:srgbClr>
                  </a:outerShdw>
                </a:effectLst>
                <a:latin typeface="+mn-lt"/>
              </a:rPr>
            </a:br>
            <a:br>
              <a:rPr lang="el-GR" sz="2500" dirty="0">
                <a:latin typeface="+mn-lt"/>
              </a:rPr>
            </a:br>
            <a:endParaRPr lang="el-GR" sz="2500" b="1" dirty="0">
              <a:latin typeface="Calibri" pitchFamily="34" charset="0"/>
              <a:cs typeface="Calibri" pitchFamily="34" charset="0"/>
            </a:endParaRPr>
          </a:p>
        </p:txBody>
      </p:sp>
      <p:sp>
        <p:nvSpPr>
          <p:cNvPr id="3" name="2 - Θέση περιεχομένου"/>
          <p:cNvSpPr>
            <a:spLocks noGrp="1"/>
          </p:cNvSpPr>
          <p:nvPr>
            <p:ph idx="1"/>
          </p:nvPr>
        </p:nvSpPr>
        <p:spPr>
          <a:xfrm>
            <a:off x="457200" y="714356"/>
            <a:ext cx="8229600" cy="4857784"/>
          </a:xfrm>
        </p:spPr>
        <p:txBody>
          <a:bodyPr>
            <a:normAutofit/>
          </a:bodyPr>
          <a:lstStyle/>
          <a:p>
            <a:pPr algn="r">
              <a:buNone/>
            </a:pPr>
            <a:endParaRPr lang="el-GR" sz="2000" b="1" dirty="0"/>
          </a:p>
          <a:p>
            <a:pPr algn="ctr">
              <a:spcBef>
                <a:spcPts val="0"/>
              </a:spcBef>
              <a:buNone/>
            </a:pPr>
            <a:r>
              <a:rPr lang="el-GR" sz="3600" b="1" dirty="0"/>
              <a:t>ΔΗΜΟΣ ΦΥΛΗΣ</a:t>
            </a:r>
          </a:p>
          <a:p>
            <a:pPr algn="ctr">
              <a:spcBef>
                <a:spcPts val="0"/>
              </a:spcBef>
              <a:buNone/>
            </a:pPr>
            <a:r>
              <a:rPr lang="el-GR" sz="3600" b="1" dirty="0"/>
              <a:t>ΠΡΟΓΡΑΜΜΑ  ΕΝΕΡΓΕΙΑΚΗΣ ΑΥΤΟΤΕΛΕΙΑΣ «ΗΛΙΟΣ»</a:t>
            </a:r>
            <a:endParaRPr lang="en-US" sz="3600" b="1" dirty="0"/>
          </a:p>
          <a:p>
            <a:pPr algn="ctr">
              <a:buNone/>
            </a:pPr>
            <a:endParaRPr lang="el-GR" sz="4000" b="1" dirty="0">
              <a:latin typeface="Calibri" pitchFamily="34" charset="0"/>
              <a:cs typeface="Calibri" pitchFamily="34" charset="0"/>
            </a:endParaRPr>
          </a:p>
        </p:txBody>
      </p:sp>
      <p:pic>
        <p:nvPicPr>
          <p:cNvPr id="6" name="5 - Εικόνα" descr="C:\Users\user.user-PC.000\Desktop\ΕΥΞΕΙΝΗ\EMBLHMA DHMOY FYLHS.jpg"/>
          <p:cNvPicPr/>
          <p:nvPr/>
        </p:nvPicPr>
        <p:blipFill>
          <a:blip r:embed="rId3" cstate="print"/>
          <a:srcRect/>
          <a:stretch>
            <a:fillRect/>
          </a:stretch>
        </p:blipFill>
        <p:spPr bwMode="auto">
          <a:xfrm>
            <a:off x="7358082" y="5572140"/>
            <a:ext cx="1214327" cy="1029172"/>
          </a:xfrm>
          <a:prstGeom prst="rect">
            <a:avLst/>
          </a:prstGeom>
          <a:noFill/>
          <a:ln w="9525">
            <a:noFill/>
            <a:miter lim="800000"/>
            <a:headEnd/>
            <a:tailEnd/>
          </a:ln>
        </p:spPr>
      </p:pic>
      <p:pic>
        <p:nvPicPr>
          <p:cNvPr id="5" name="Picture 6"/>
          <p:cNvPicPr>
            <a:picLocks noChangeAspect="1" noChangeArrowheads="1"/>
          </p:cNvPicPr>
          <p:nvPr/>
        </p:nvPicPr>
        <p:blipFill>
          <a:blip r:embed="rId4" cstate="print"/>
          <a:srcRect/>
          <a:stretch>
            <a:fillRect/>
          </a:stretch>
        </p:blipFill>
        <p:spPr bwMode="auto">
          <a:xfrm>
            <a:off x="2357422" y="2857496"/>
            <a:ext cx="4714908" cy="3214710"/>
          </a:xfrm>
          <a:prstGeom prst="rect">
            <a:avLst/>
          </a:prstGeom>
          <a:noFill/>
          <a:ln w="9525">
            <a:noFill/>
            <a:miter lim="800000"/>
            <a:headEnd/>
            <a:tailEnd/>
          </a:ln>
          <a:effectLst/>
        </p:spPr>
      </p:pic>
    </p:spTree>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88640"/>
            <a:ext cx="7772400" cy="454278"/>
          </a:xfrm>
        </p:spPr>
        <p:txBody>
          <a:bodyPr>
            <a:normAutofit/>
          </a:bodyPr>
          <a:lstStyle/>
          <a:p>
            <a:pPr algn="ctr"/>
            <a:endParaRPr lang="el-GR" sz="2400" dirty="0">
              <a:latin typeface="Times New Roman" pitchFamily="18" charset="0"/>
              <a:cs typeface="Times New Roman" pitchFamily="18" charset="0"/>
            </a:endParaRPr>
          </a:p>
        </p:txBody>
      </p:sp>
      <p:sp>
        <p:nvSpPr>
          <p:cNvPr id="3" name="Subtitle 2"/>
          <p:cNvSpPr>
            <a:spLocks noGrp="1"/>
          </p:cNvSpPr>
          <p:nvPr>
            <p:ph type="subTitle" idx="1"/>
          </p:nvPr>
        </p:nvSpPr>
        <p:spPr>
          <a:xfrm>
            <a:off x="571472" y="548680"/>
            <a:ext cx="7776864" cy="5328592"/>
          </a:xfrm>
        </p:spPr>
        <p:txBody>
          <a:bodyPr>
            <a:normAutofit/>
          </a:bodyPr>
          <a:lstStyle/>
          <a:p>
            <a:pPr lvl="0" algn="l">
              <a:buFont typeface="Arial" pitchFamily="34" charset="0"/>
              <a:buChar char="•"/>
            </a:pPr>
            <a:r>
              <a:rPr lang="en-US" sz="2500" b="1" dirty="0">
                <a:latin typeface="Times New Roman" pitchFamily="18" charset="0"/>
                <a:cs typeface="Times New Roman" pitchFamily="18" charset="0"/>
              </a:rPr>
              <a:t> </a:t>
            </a:r>
            <a:r>
              <a:rPr lang="el-GR" sz="2400" b="1" dirty="0">
                <a:latin typeface="Times New Roman" pitchFamily="18" charset="0"/>
                <a:cs typeface="Times New Roman" pitchFamily="18" charset="0"/>
              </a:rPr>
              <a:t>Δ.Ε. ΦΥΛΗΣ</a:t>
            </a:r>
          </a:p>
          <a:p>
            <a:pPr lvl="0" algn="ctr"/>
            <a:r>
              <a:rPr lang="en-US" sz="2200" b="1" dirty="0">
                <a:latin typeface="Times New Roman" pitchFamily="18" charset="0"/>
                <a:cs typeface="Times New Roman" pitchFamily="18" charset="0"/>
              </a:rPr>
              <a:t>(</a:t>
            </a:r>
            <a:r>
              <a:rPr lang="el-GR" sz="2200" b="1" dirty="0">
                <a:latin typeface="Times New Roman" pitchFamily="18" charset="0"/>
                <a:cs typeface="Times New Roman" pitchFamily="18" charset="0"/>
              </a:rPr>
              <a:t>Π/Υ : 2.575.505,92</a:t>
            </a:r>
            <a:r>
              <a:rPr lang="en-US" sz="2200" b="1" dirty="0">
                <a:latin typeface="Times New Roman" pitchFamily="18" charset="0"/>
                <a:cs typeface="Times New Roman" pitchFamily="18" charset="0"/>
              </a:rPr>
              <a:t> €)</a:t>
            </a:r>
            <a:endParaRPr lang="el-GR" sz="2200" b="1" dirty="0">
              <a:latin typeface="Times New Roman" pitchFamily="18" charset="0"/>
              <a:cs typeface="Times New Roman" pitchFamily="18" charset="0"/>
            </a:endParaRPr>
          </a:p>
          <a:p>
            <a:pPr lvl="0" algn="l"/>
            <a:r>
              <a:rPr lang="el-GR" sz="2400" b="1" dirty="0"/>
              <a:t>Επεμβάσεις Εξοικονόμησης Ενέργειας:</a:t>
            </a:r>
          </a:p>
          <a:p>
            <a:pPr lvl="0" algn="l">
              <a:buFont typeface="Wingdings" pitchFamily="2" charset="2"/>
              <a:buChar char="Ø"/>
            </a:pPr>
            <a:r>
              <a:rPr lang="el-GR" sz="2400" b="1" dirty="0"/>
              <a:t> </a:t>
            </a:r>
            <a:r>
              <a:rPr lang="el-GR" sz="2400" b="1" dirty="0" err="1"/>
              <a:t>Οδοφωτισμός</a:t>
            </a:r>
            <a:r>
              <a:rPr lang="el-GR" sz="2400" dirty="0"/>
              <a:t> (</a:t>
            </a:r>
            <a:r>
              <a:rPr lang="el-GR" sz="2400" b="1" dirty="0"/>
              <a:t>930 </a:t>
            </a:r>
            <a:r>
              <a:rPr lang="el-GR" sz="2400" dirty="0"/>
              <a:t>σημεία)</a:t>
            </a:r>
          </a:p>
          <a:p>
            <a:pPr lvl="0" algn="l"/>
            <a:endParaRPr lang="el-GR" sz="2400" dirty="0"/>
          </a:p>
          <a:p>
            <a:pPr lvl="0" algn="l">
              <a:buFont typeface="Wingdings" pitchFamily="2" charset="2"/>
              <a:buChar char="v"/>
            </a:pPr>
            <a:r>
              <a:rPr lang="el-GR" sz="2400" dirty="0"/>
              <a:t>Αντικαταστάθηκαν τα υφιστάμενα </a:t>
            </a:r>
          </a:p>
          <a:p>
            <a:pPr lvl="0" algn="l"/>
            <a:r>
              <a:rPr lang="el-GR" sz="2400" dirty="0"/>
              <a:t>φωτιστικά σώματα με νέα </a:t>
            </a:r>
          </a:p>
          <a:p>
            <a:pPr lvl="0" algn="l"/>
            <a:r>
              <a:rPr lang="el-GR" sz="2400" dirty="0"/>
              <a:t>σύγχρονης τεχνολογίας τύπου LED </a:t>
            </a:r>
          </a:p>
          <a:p>
            <a:pPr lvl="0" algn="l">
              <a:buFont typeface="Wingdings" pitchFamily="2" charset="2"/>
              <a:buChar char="v"/>
            </a:pPr>
            <a:r>
              <a:rPr lang="el-GR" sz="2400" dirty="0"/>
              <a:t> Εγκατάσταση συστήματος </a:t>
            </a:r>
          </a:p>
          <a:p>
            <a:pPr lvl="0" algn="l"/>
            <a:r>
              <a:rPr lang="el-GR" sz="2400" dirty="0"/>
              <a:t>διαχείρισης του δημοτικού φωτισμού</a:t>
            </a:r>
          </a:p>
          <a:p>
            <a:pPr lvl="0" algn="l"/>
            <a:endParaRPr lang="el-GR" sz="2000" dirty="0"/>
          </a:p>
          <a:p>
            <a:pPr algn="just"/>
            <a:endParaRPr lang="el-GR" sz="2000" dirty="0"/>
          </a:p>
          <a:p>
            <a:pPr algn="just"/>
            <a:endParaRPr lang="el-GR" sz="2000" dirty="0"/>
          </a:p>
          <a:p>
            <a:pPr algn="just"/>
            <a:endParaRPr lang="el-GR" sz="2000" dirty="0"/>
          </a:p>
          <a:p>
            <a:pPr lvl="0" algn="just"/>
            <a:endParaRPr lang="el-GR" sz="2000" b="1" dirty="0">
              <a:solidFill>
                <a:schemeClr val="tx2"/>
              </a:solidFill>
              <a:latin typeface="Arial" pitchFamily="34" charset="0"/>
              <a:ea typeface="Calibri" pitchFamily="34" charset="0"/>
              <a:cs typeface="Arial" pitchFamily="34" charset="0"/>
            </a:endParaRPr>
          </a:p>
          <a:p>
            <a:pPr lvl="0" algn="just"/>
            <a:endParaRPr lang="el-GR" sz="3200" dirty="0">
              <a:solidFill>
                <a:schemeClr val="tx2"/>
              </a:solidFill>
              <a:latin typeface="Arial" pitchFamily="34" charset="0"/>
              <a:cs typeface="Arial" pitchFamily="34" charset="0"/>
            </a:endParaRPr>
          </a:p>
          <a:p>
            <a:pPr algn="just"/>
            <a:endParaRPr lang="el-GR" sz="2000" b="1" dirty="0"/>
          </a:p>
          <a:p>
            <a:pPr algn="just"/>
            <a:endParaRPr lang="el-GR" sz="2000" b="1" dirty="0"/>
          </a:p>
        </p:txBody>
      </p:sp>
      <p:pic>
        <p:nvPicPr>
          <p:cNvPr id="5" name="4 - Εικόνα" descr="C:\Users\user.user-PC.000\Desktop\ΕΥΞΕΙΝΗ\EMBLHMA DHMOY FYLHS.jpg"/>
          <p:cNvPicPr/>
          <p:nvPr/>
        </p:nvPicPr>
        <p:blipFill>
          <a:blip r:embed="rId2" cstate="print"/>
          <a:srcRect/>
          <a:stretch>
            <a:fillRect/>
          </a:stretch>
        </p:blipFill>
        <p:spPr bwMode="auto">
          <a:xfrm>
            <a:off x="7524328" y="5589240"/>
            <a:ext cx="1214327" cy="1029172"/>
          </a:xfrm>
          <a:prstGeom prst="rect">
            <a:avLst/>
          </a:prstGeom>
          <a:noFill/>
          <a:ln w="9525">
            <a:noFill/>
            <a:miter lim="800000"/>
            <a:headEnd/>
            <a:tailEnd/>
          </a:ln>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92080" y="2420888"/>
            <a:ext cx="3600400" cy="266429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88640"/>
            <a:ext cx="7772400" cy="597154"/>
          </a:xfrm>
        </p:spPr>
        <p:txBody>
          <a:bodyPr>
            <a:normAutofit/>
          </a:bodyPr>
          <a:lstStyle/>
          <a:p>
            <a:pPr algn="ctr"/>
            <a:endParaRPr lang="el-GR" sz="2200" dirty="0">
              <a:latin typeface="Times New Roman" pitchFamily="18" charset="0"/>
              <a:cs typeface="Times New Roman" pitchFamily="18" charset="0"/>
            </a:endParaRPr>
          </a:p>
        </p:txBody>
      </p:sp>
      <p:sp>
        <p:nvSpPr>
          <p:cNvPr id="3" name="Subtitle 2"/>
          <p:cNvSpPr>
            <a:spLocks noGrp="1"/>
          </p:cNvSpPr>
          <p:nvPr>
            <p:ph type="subTitle" idx="1"/>
          </p:nvPr>
        </p:nvSpPr>
        <p:spPr>
          <a:xfrm>
            <a:off x="571472" y="836712"/>
            <a:ext cx="7572428" cy="5092618"/>
          </a:xfrm>
        </p:spPr>
        <p:txBody>
          <a:bodyPr>
            <a:normAutofit/>
          </a:bodyPr>
          <a:lstStyle/>
          <a:p>
            <a:pPr marL="457200" lvl="0" indent="-457200" algn="l">
              <a:buFont typeface="Wingdings" pitchFamily="2" charset="2"/>
              <a:buChar char="ü"/>
            </a:pPr>
            <a:r>
              <a:rPr lang="el-GR" sz="2800" b="1" dirty="0"/>
              <a:t>Εφαρμογή μέτρων εξοικονόμησης ενέργειας</a:t>
            </a:r>
            <a:r>
              <a:rPr lang="el-GR" sz="2800" dirty="0"/>
              <a:t> </a:t>
            </a:r>
          </a:p>
          <a:p>
            <a:pPr marL="457200" lvl="0" indent="-457200" algn="l"/>
            <a:r>
              <a:rPr lang="el-GR" sz="2800" dirty="0"/>
              <a:t>σε </a:t>
            </a:r>
            <a:r>
              <a:rPr lang="el-GR" sz="2800" b="1" dirty="0"/>
              <a:t>76</a:t>
            </a:r>
            <a:r>
              <a:rPr lang="el-GR" sz="2800" dirty="0"/>
              <a:t> Δημοτικά κτίρια (68.598,76m2)</a:t>
            </a:r>
          </a:p>
          <a:p>
            <a:pPr marL="457200" lvl="0" indent="-457200" algn="l"/>
            <a:endParaRPr lang="el-GR" sz="2800" dirty="0"/>
          </a:p>
          <a:p>
            <a:pPr lvl="0" algn="l">
              <a:buFont typeface="Wingdings" pitchFamily="2" charset="2"/>
              <a:buChar char="v"/>
            </a:pPr>
            <a:r>
              <a:rPr lang="el-GR" sz="2800" dirty="0"/>
              <a:t>Εγκατάσταση </a:t>
            </a:r>
            <a:r>
              <a:rPr lang="el-GR" sz="2800" dirty="0" err="1"/>
              <a:t>φωτοβολταϊκών</a:t>
            </a:r>
            <a:r>
              <a:rPr lang="el-GR" sz="2800" dirty="0"/>
              <a:t> συστημάτων </a:t>
            </a:r>
          </a:p>
          <a:p>
            <a:pPr lvl="0" algn="l"/>
            <a:r>
              <a:rPr lang="el-GR" sz="2800" dirty="0"/>
              <a:t>σε διασύνδεση με το </a:t>
            </a:r>
          </a:p>
          <a:p>
            <a:pPr lvl="0" algn="l"/>
            <a:r>
              <a:rPr lang="el-GR" sz="2800" dirty="0"/>
              <a:t>ηλεκτρικό δίκτυο του </a:t>
            </a:r>
          </a:p>
          <a:p>
            <a:pPr lvl="0" algn="l"/>
            <a:r>
              <a:rPr lang="el-GR" sz="2800" dirty="0"/>
              <a:t>ΔΕΔΔΗΕ.</a:t>
            </a:r>
          </a:p>
          <a:p>
            <a:pPr lvl="0" algn="l"/>
            <a:endParaRPr lang="el-GR" sz="2800" dirty="0"/>
          </a:p>
          <a:p>
            <a:pPr lvl="1" algn="l">
              <a:buClr>
                <a:schemeClr val="tx2"/>
              </a:buClr>
            </a:pPr>
            <a:endParaRPr lang="el-GR" sz="1800" dirty="0"/>
          </a:p>
          <a:p>
            <a:pPr algn="just"/>
            <a:endParaRPr lang="el-GR" sz="2000" dirty="0"/>
          </a:p>
          <a:p>
            <a:pPr algn="just"/>
            <a:endParaRPr lang="el-GR" sz="2000" dirty="0"/>
          </a:p>
          <a:p>
            <a:pPr algn="just"/>
            <a:endParaRPr lang="el-GR" sz="2000" dirty="0"/>
          </a:p>
          <a:p>
            <a:pPr lvl="0" algn="just"/>
            <a:endParaRPr lang="el-GR" sz="2000" b="1" dirty="0">
              <a:solidFill>
                <a:schemeClr val="tx2"/>
              </a:solidFill>
              <a:latin typeface="Arial" pitchFamily="34" charset="0"/>
              <a:ea typeface="Calibri" pitchFamily="34" charset="0"/>
              <a:cs typeface="Arial" pitchFamily="34" charset="0"/>
            </a:endParaRPr>
          </a:p>
          <a:p>
            <a:pPr lvl="0" algn="just"/>
            <a:endParaRPr lang="el-GR" sz="3200" dirty="0">
              <a:solidFill>
                <a:schemeClr val="tx2"/>
              </a:solidFill>
              <a:latin typeface="Arial" pitchFamily="34" charset="0"/>
              <a:cs typeface="Arial" pitchFamily="34" charset="0"/>
            </a:endParaRPr>
          </a:p>
          <a:p>
            <a:pPr algn="just"/>
            <a:endParaRPr lang="el-GR" sz="2000" b="1" dirty="0"/>
          </a:p>
          <a:p>
            <a:pPr algn="just"/>
            <a:endParaRPr lang="el-GR" sz="2000" b="1" dirty="0"/>
          </a:p>
        </p:txBody>
      </p:sp>
      <p:pic>
        <p:nvPicPr>
          <p:cNvPr id="6" name="5 - Εικόνα" descr="C:\Users\user.user-PC.000\Desktop\ΕΥΞΕΙΝΗ\EMBLHMA DHMOY FYLHS.jpg"/>
          <p:cNvPicPr/>
          <p:nvPr/>
        </p:nvPicPr>
        <p:blipFill>
          <a:blip r:embed="rId2" cstate="print"/>
          <a:srcRect/>
          <a:stretch>
            <a:fillRect/>
          </a:stretch>
        </p:blipFill>
        <p:spPr bwMode="auto">
          <a:xfrm>
            <a:off x="7929673" y="5828828"/>
            <a:ext cx="1214327" cy="1029172"/>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srcRect/>
          <a:stretch>
            <a:fillRect/>
          </a:stretch>
        </p:blipFill>
        <p:spPr bwMode="auto">
          <a:xfrm>
            <a:off x="4139952" y="3068960"/>
            <a:ext cx="4680520" cy="2448272"/>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88640"/>
            <a:ext cx="7772400" cy="597154"/>
          </a:xfrm>
        </p:spPr>
        <p:txBody>
          <a:bodyPr>
            <a:normAutofit/>
          </a:bodyPr>
          <a:lstStyle/>
          <a:p>
            <a:pPr algn="ctr"/>
            <a:endParaRPr lang="el-GR" sz="2200" dirty="0">
              <a:latin typeface="Times New Roman" pitchFamily="18" charset="0"/>
              <a:cs typeface="Times New Roman" pitchFamily="18" charset="0"/>
            </a:endParaRPr>
          </a:p>
        </p:txBody>
      </p:sp>
      <p:sp>
        <p:nvSpPr>
          <p:cNvPr id="3" name="Subtitle 2"/>
          <p:cNvSpPr>
            <a:spLocks noGrp="1"/>
          </p:cNvSpPr>
          <p:nvPr>
            <p:ph type="subTitle" idx="1"/>
          </p:nvPr>
        </p:nvSpPr>
        <p:spPr>
          <a:xfrm>
            <a:off x="571472" y="764704"/>
            <a:ext cx="7572428" cy="5164626"/>
          </a:xfrm>
        </p:spPr>
        <p:txBody>
          <a:bodyPr>
            <a:normAutofit/>
          </a:bodyPr>
          <a:lstStyle/>
          <a:p>
            <a:pPr lvl="0" algn="l"/>
            <a:r>
              <a:rPr lang="el-GR" sz="2800" dirty="0"/>
              <a:t> Η ενέργεια που θα παράγεται θα συμψηφίζεται με αυτήν που καταναλώνουν τα δημοτικά κτίρια</a:t>
            </a:r>
          </a:p>
          <a:p>
            <a:pPr lvl="1" algn="l">
              <a:buClr>
                <a:schemeClr val="tx2"/>
              </a:buClr>
            </a:pPr>
            <a:endParaRPr lang="el-GR" sz="1800" dirty="0"/>
          </a:p>
          <a:p>
            <a:pPr algn="just"/>
            <a:endParaRPr lang="el-GR" sz="2000" dirty="0"/>
          </a:p>
          <a:p>
            <a:pPr algn="just"/>
            <a:endParaRPr lang="el-GR" sz="2000" dirty="0"/>
          </a:p>
          <a:p>
            <a:pPr algn="just"/>
            <a:endParaRPr lang="el-GR" sz="2000" dirty="0"/>
          </a:p>
          <a:p>
            <a:pPr lvl="0" algn="just"/>
            <a:endParaRPr lang="el-GR" sz="2000" b="1" dirty="0">
              <a:solidFill>
                <a:schemeClr val="tx2"/>
              </a:solidFill>
              <a:latin typeface="Arial" pitchFamily="34" charset="0"/>
              <a:ea typeface="Calibri" pitchFamily="34" charset="0"/>
              <a:cs typeface="Arial" pitchFamily="34" charset="0"/>
            </a:endParaRPr>
          </a:p>
          <a:p>
            <a:pPr lvl="0" algn="just"/>
            <a:endParaRPr lang="el-GR" sz="3200" dirty="0">
              <a:solidFill>
                <a:schemeClr val="tx2"/>
              </a:solidFill>
              <a:latin typeface="Arial" pitchFamily="34" charset="0"/>
              <a:cs typeface="Arial" pitchFamily="34" charset="0"/>
            </a:endParaRPr>
          </a:p>
          <a:p>
            <a:pPr algn="just"/>
            <a:endParaRPr lang="el-GR" sz="2000" b="1" dirty="0"/>
          </a:p>
          <a:p>
            <a:pPr algn="just"/>
            <a:endParaRPr lang="el-GR" sz="2000" b="1" dirty="0"/>
          </a:p>
        </p:txBody>
      </p:sp>
      <p:pic>
        <p:nvPicPr>
          <p:cNvPr id="6" name="5 - Εικόνα" descr="C:\Users\user.user-PC.000\Desktop\ΕΥΞΕΙΝΗ\EMBLHMA DHMOY FYLHS.jpg"/>
          <p:cNvPicPr/>
          <p:nvPr/>
        </p:nvPicPr>
        <p:blipFill>
          <a:blip r:embed="rId2" cstate="print"/>
          <a:srcRect/>
          <a:stretch>
            <a:fillRect/>
          </a:stretch>
        </p:blipFill>
        <p:spPr bwMode="auto">
          <a:xfrm>
            <a:off x="7740352" y="5589240"/>
            <a:ext cx="1214327" cy="1029172"/>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899592" y="1988840"/>
            <a:ext cx="7344816" cy="3384376"/>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88640"/>
            <a:ext cx="7772400" cy="454278"/>
          </a:xfrm>
        </p:spPr>
        <p:txBody>
          <a:bodyPr>
            <a:normAutofit/>
          </a:bodyPr>
          <a:lstStyle/>
          <a:p>
            <a:pPr algn="ctr"/>
            <a:endParaRPr lang="el-GR" sz="2200" dirty="0">
              <a:latin typeface="Times New Roman" pitchFamily="18" charset="0"/>
              <a:cs typeface="Times New Roman" pitchFamily="18" charset="0"/>
            </a:endParaRPr>
          </a:p>
        </p:txBody>
      </p:sp>
      <p:sp>
        <p:nvSpPr>
          <p:cNvPr id="3" name="Subtitle 2"/>
          <p:cNvSpPr>
            <a:spLocks noGrp="1"/>
          </p:cNvSpPr>
          <p:nvPr>
            <p:ph type="subTitle" idx="1"/>
          </p:nvPr>
        </p:nvSpPr>
        <p:spPr>
          <a:xfrm>
            <a:off x="571472" y="1142984"/>
            <a:ext cx="7776864" cy="4734288"/>
          </a:xfrm>
        </p:spPr>
        <p:txBody>
          <a:bodyPr>
            <a:normAutofit/>
          </a:bodyPr>
          <a:lstStyle/>
          <a:p>
            <a:pPr algn="l">
              <a:buFont typeface="Wingdings" pitchFamily="2" charset="2"/>
              <a:buChar char="ü"/>
            </a:pPr>
            <a:r>
              <a:rPr lang="el-GR" sz="2200" b="1" dirty="0"/>
              <a:t>  Σύσταση Ενεργειακών Κοινοτήτων (Ν. 4513/18)</a:t>
            </a:r>
          </a:p>
          <a:p>
            <a:pPr lvl="0" algn="l">
              <a:buFont typeface="Wingdings" pitchFamily="2" charset="2"/>
              <a:buChar char="ü"/>
            </a:pPr>
            <a:endParaRPr lang="el-GR" sz="2200" b="1" dirty="0"/>
          </a:p>
          <a:p>
            <a:pPr algn="l"/>
            <a:endParaRPr lang="el-GR" sz="2000" b="1" dirty="0"/>
          </a:p>
          <a:p>
            <a:pPr algn="l"/>
            <a:r>
              <a:rPr lang="el-GR" sz="2000" b="1" dirty="0"/>
              <a:t>Εγκατάσταση </a:t>
            </a:r>
          </a:p>
          <a:p>
            <a:pPr algn="l"/>
            <a:r>
              <a:rPr lang="el-GR" sz="2000" b="1" dirty="0" err="1"/>
              <a:t>Φωτοβολταϊκών</a:t>
            </a:r>
            <a:r>
              <a:rPr lang="el-GR" sz="2000" b="1" dirty="0"/>
              <a:t> συστημάτων </a:t>
            </a:r>
            <a:r>
              <a:rPr lang="el-GR" sz="2000" dirty="0"/>
              <a:t>			</a:t>
            </a:r>
          </a:p>
          <a:p>
            <a:pPr lvl="0" algn="l"/>
            <a:r>
              <a:rPr lang="el-GR" sz="2000" b="1" dirty="0"/>
              <a:t>			</a:t>
            </a:r>
            <a:endParaRPr lang="en-US" sz="2000" b="1" dirty="0"/>
          </a:p>
          <a:p>
            <a:pPr lvl="0" algn="l"/>
            <a:endParaRPr lang="en-US" sz="2000" b="1" dirty="0"/>
          </a:p>
          <a:p>
            <a:pPr algn="ctr"/>
            <a:r>
              <a:rPr lang="en-US" sz="2000" b="1" dirty="0"/>
              <a:t>		</a:t>
            </a:r>
            <a:endParaRPr lang="el-GR" sz="2000" b="1" dirty="0"/>
          </a:p>
          <a:p>
            <a:pPr algn="ctr"/>
            <a:endParaRPr lang="el-GR" sz="2000" b="1" dirty="0"/>
          </a:p>
          <a:p>
            <a:pPr algn="ctr"/>
            <a:r>
              <a:rPr lang="el-GR" sz="2000" b="1" dirty="0"/>
              <a:t>		</a:t>
            </a:r>
            <a:r>
              <a:rPr lang="en-US" sz="2000" dirty="0"/>
              <a:t> </a:t>
            </a:r>
            <a:r>
              <a:rPr lang="el-GR" sz="2000" b="1" dirty="0"/>
              <a:t>Στόχος σε βάθος 5 </a:t>
            </a:r>
            <a:r>
              <a:rPr lang="el-GR" sz="2000" b="1" dirty="0" err="1"/>
              <a:t>ετίας</a:t>
            </a:r>
            <a:r>
              <a:rPr lang="el-GR" sz="2000" b="1" dirty="0"/>
              <a:t> όλες οι ευάλωτες ομάδες 		            καταναλωτών να έχουν δωρεάν ηλεκτρικό ρεύμα  </a:t>
            </a:r>
            <a:r>
              <a:rPr lang="el-GR" sz="2100" dirty="0"/>
              <a:t> </a:t>
            </a:r>
          </a:p>
          <a:p>
            <a:r>
              <a:rPr lang="el-GR" sz="2000" dirty="0"/>
              <a:t> </a:t>
            </a:r>
          </a:p>
          <a:p>
            <a:pPr algn="just"/>
            <a:endParaRPr lang="el-GR" sz="2000" dirty="0"/>
          </a:p>
          <a:p>
            <a:pPr lvl="0" algn="just"/>
            <a:endParaRPr lang="el-GR" sz="2000" b="1" dirty="0">
              <a:solidFill>
                <a:schemeClr val="tx2"/>
              </a:solidFill>
              <a:latin typeface="Arial" pitchFamily="34" charset="0"/>
              <a:ea typeface="Calibri" pitchFamily="34" charset="0"/>
              <a:cs typeface="Arial" pitchFamily="34" charset="0"/>
            </a:endParaRPr>
          </a:p>
          <a:p>
            <a:pPr lvl="0" algn="just"/>
            <a:endParaRPr lang="el-GR" sz="3200" dirty="0">
              <a:solidFill>
                <a:schemeClr val="tx2"/>
              </a:solidFill>
              <a:latin typeface="Arial" pitchFamily="34" charset="0"/>
              <a:cs typeface="Arial" pitchFamily="34" charset="0"/>
            </a:endParaRPr>
          </a:p>
          <a:p>
            <a:pPr algn="just"/>
            <a:endParaRPr lang="el-GR" sz="2000" b="1" dirty="0"/>
          </a:p>
          <a:p>
            <a:pPr algn="just"/>
            <a:endParaRPr lang="el-GR" sz="2000" b="1" dirty="0"/>
          </a:p>
        </p:txBody>
      </p:sp>
      <p:pic>
        <p:nvPicPr>
          <p:cNvPr id="5" name="4 - Εικόνα" descr="Σχετική εικόνα"/>
          <p:cNvPicPr/>
          <p:nvPr/>
        </p:nvPicPr>
        <p:blipFill>
          <a:blip r:embed="rId2" cstate="print"/>
          <a:srcRect/>
          <a:stretch>
            <a:fillRect/>
          </a:stretch>
        </p:blipFill>
        <p:spPr bwMode="auto">
          <a:xfrm>
            <a:off x="3923928" y="1772816"/>
            <a:ext cx="4580562" cy="2304256"/>
          </a:xfrm>
          <a:prstGeom prst="rect">
            <a:avLst/>
          </a:prstGeom>
          <a:noFill/>
          <a:ln w="9525">
            <a:noFill/>
            <a:miter lim="800000"/>
            <a:headEnd/>
            <a:tailEnd/>
          </a:ln>
        </p:spPr>
      </p:pic>
      <p:sp>
        <p:nvSpPr>
          <p:cNvPr id="9" name="8 - Δεξιό βέλος"/>
          <p:cNvSpPr/>
          <p:nvPr/>
        </p:nvSpPr>
        <p:spPr>
          <a:xfrm>
            <a:off x="1115616" y="4581128"/>
            <a:ext cx="785818" cy="4286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8" name="7 - Εικόνα" descr="C:\Users\user.user-PC.000\Desktop\ΕΥΞΕΙΝΗ\EMBLHMA DHMOY FYLHS.jpg"/>
          <p:cNvPicPr/>
          <p:nvPr/>
        </p:nvPicPr>
        <p:blipFill>
          <a:blip r:embed="rId3" cstate="print"/>
          <a:srcRect/>
          <a:stretch>
            <a:fillRect/>
          </a:stretch>
        </p:blipFill>
        <p:spPr bwMode="auto">
          <a:xfrm>
            <a:off x="7358082" y="5572140"/>
            <a:ext cx="1214327" cy="1029172"/>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88640"/>
            <a:ext cx="7772400" cy="597154"/>
          </a:xfrm>
        </p:spPr>
        <p:txBody>
          <a:bodyPr>
            <a:normAutofit/>
          </a:bodyPr>
          <a:lstStyle/>
          <a:p>
            <a:pPr algn="ctr"/>
            <a:endParaRPr lang="el-GR" sz="2200" dirty="0">
              <a:latin typeface="Times New Roman" pitchFamily="18" charset="0"/>
              <a:cs typeface="Times New Roman" pitchFamily="18" charset="0"/>
            </a:endParaRPr>
          </a:p>
        </p:txBody>
      </p:sp>
      <p:sp>
        <p:nvSpPr>
          <p:cNvPr id="3" name="Subtitle 2"/>
          <p:cNvSpPr>
            <a:spLocks noGrp="1"/>
          </p:cNvSpPr>
          <p:nvPr>
            <p:ph type="subTitle" idx="1"/>
          </p:nvPr>
        </p:nvSpPr>
        <p:spPr>
          <a:xfrm>
            <a:off x="500034" y="1142984"/>
            <a:ext cx="7776864" cy="4734288"/>
          </a:xfrm>
        </p:spPr>
        <p:txBody>
          <a:bodyPr>
            <a:normAutofit/>
          </a:bodyPr>
          <a:lstStyle/>
          <a:p>
            <a:r>
              <a:rPr lang="el-GR" sz="2000" dirty="0"/>
              <a:t> </a:t>
            </a:r>
          </a:p>
          <a:p>
            <a:r>
              <a:rPr lang="el-GR" sz="2000" dirty="0"/>
              <a:t> </a:t>
            </a:r>
          </a:p>
          <a:p>
            <a:pPr algn="l"/>
            <a:r>
              <a:rPr lang="el-GR" sz="2400" b="1" dirty="0"/>
              <a:t>Με τις παραπάνω δράσεις εξοικονομούνται </a:t>
            </a:r>
            <a:r>
              <a:rPr lang="el-GR" sz="2000" dirty="0"/>
              <a:t>:</a:t>
            </a:r>
          </a:p>
          <a:p>
            <a:pPr algn="l"/>
            <a:endParaRPr lang="el-GR" sz="2000" dirty="0"/>
          </a:p>
          <a:p>
            <a:pPr algn="l"/>
            <a:endParaRPr lang="el-GR" sz="2000" dirty="0"/>
          </a:p>
          <a:p>
            <a:pPr algn="l"/>
            <a:endParaRPr lang="el-GR" sz="2000" dirty="0"/>
          </a:p>
          <a:p>
            <a:pPr algn="l"/>
            <a:r>
              <a:rPr lang="el-GR" sz="2500" b="1" dirty="0"/>
              <a:t>	3.732,00 </a:t>
            </a:r>
            <a:r>
              <a:rPr lang="el-GR" sz="2500" b="1" dirty="0" err="1"/>
              <a:t>tn</a:t>
            </a:r>
            <a:r>
              <a:rPr lang="el-GR" sz="2500" b="1" dirty="0"/>
              <a:t> CΟ2</a:t>
            </a:r>
            <a:r>
              <a:rPr lang="en-US" sz="2500" b="1" dirty="0"/>
              <a:t>/</a:t>
            </a:r>
            <a:r>
              <a:rPr lang="el-GR" sz="2800" dirty="0"/>
              <a:t>έτος</a:t>
            </a:r>
            <a:r>
              <a:rPr lang="en-US" sz="2800" dirty="0"/>
              <a:t>.</a:t>
            </a:r>
            <a:endParaRPr lang="el-GR" sz="2500" dirty="0"/>
          </a:p>
          <a:p>
            <a:pPr algn="just"/>
            <a:endParaRPr lang="el-GR" sz="2000" dirty="0"/>
          </a:p>
          <a:p>
            <a:pPr lvl="0" algn="just"/>
            <a:endParaRPr lang="el-GR" sz="2000" b="1" dirty="0">
              <a:solidFill>
                <a:schemeClr val="tx2"/>
              </a:solidFill>
              <a:latin typeface="Arial" pitchFamily="34" charset="0"/>
              <a:ea typeface="Calibri" pitchFamily="34" charset="0"/>
              <a:cs typeface="Arial" pitchFamily="34" charset="0"/>
            </a:endParaRPr>
          </a:p>
          <a:p>
            <a:pPr lvl="0" algn="just"/>
            <a:endParaRPr lang="el-GR" sz="3200" dirty="0">
              <a:solidFill>
                <a:schemeClr val="tx2"/>
              </a:solidFill>
              <a:latin typeface="Arial" pitchFamily="34" charset="0"/>
              <a:cs typeface="Arial" pitchFamily="34" charset="0"/>
            </a:endParaRPr>
          </a:p>
          <a:p>
            <a:pPr algn="just"/>
            <a:endParaRPr lang="el-GR" sz="2000" b="1" dirty="0"/>
          </a:p>
          <a:p>
            <a:pPr algn="just"/>
            <a:endParaRPr lang="el-GR" sz="2000" b="1" dirty="0"/>
          </a:p>
        </p:txBody>
      </p:sp>
      <p:pic>
        <p:nvPicPr>
          <p:cNvPr id="43010" name="Picture 2" descr="Αποτέλεσμα εικόνας για μειωση CΟ2"/>
          <p:cNvPicPr>
            <a:picLocks noChangeAspect="1" noChangeArrowheads="1"/>
          </p:cNvPicPr>
          <p:nvPr/>
        </p:nvPicPr>
        <p:blipFill>
          <a:blip r:embed="rId2" cstate="print"/>
          <a:srcRect/>
          <a:stretch>
            <a:fillRect/>
          </a:stretch>
        </p:blipFill>
        <p:spPr bwMode="auto">
          <a:xfrm>
            <a:off x="5572132" y="2500306"/>
            <a:ext cx="1609725" cy="1743076"/>
          </a:xfrm>
          <a:prstGeom prst="rect">
            <a:avLst/>
          </a:prstGeom>
          <a:noFill/>
        </p:spPr>
      </p:pic>
      <p:pic>
        <p:nvPicPr>
          <p:cNvPr id="6" name="5 - Εικόνα" descr="C:\Users\user.user-PC.000\Desktop\ΕΥΞΕΙΝΗ\EMBLHMA DHMOY FYLHS.jpg"/>
          <p:cNvPicPr/>
          <p:nvPr/>
        </p:nvPicPr>
        <p:blipFill>
          <a:blip r:embed="rId3" cstate="print"/>
          <a:srcRect/>
          <a:stretch>
            <a:fillRect/>
          </a:stretch>
        </p:blipFill>
        <p:spPr bwMode="auto">
          <a:xfrm>
            <a:off x="7358082" y="5572140"/>
            <a:ext cx="1214327" cy="1029172"/>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88640"/>
            <a:ext cx="7772400" cy="382840"/>
          </a:xfrm>
        </p:spPr>
        <p:txBody>
          <a:bodyPr>
            <a:normAutofit/>
          </a:bodyPr>
          <a:lstStyle/>
          <a:p>
            <a:pPr algn="ctr"/>
            <a:endParaRPr lang="el-GR" sz="2200" dirty="0">
              <a:latin typeface="Times New Roman" pitchFamily="18" charset="0"/>
              <a:cs typeface="Times New Roman" pitchFamily="18" charset="0"/>
            </a:endParaRPr>
          </a:p>
        </p:txBody>
      </p:sp>
      <p:sp>
        <p:nvSpPr>
          <p:cNvPr id="3" name="Subtitle 2"/>
          <p:cNvSpPr>
            <a:spLocks noGrp="1"/>
          </p:cNvSpPr>
          <p:nvPr>
            <p:ph type="subTitle" idx="1"/>
          </p:nvPr>
        </p:nvSpPr>
        <p:spPr>
          <a:xfrm>
            <a:off x="571472" y="1142984"/>
            <a:ext cx="7776864" cy="4734288"/>
          </a:xfrm>
        </p:spPr>
        <p:txBody>
          <a:bodyPr>
            <a:normAutofit/>
          </a:bodyPr>
          <a:lstStyle/>
          <a:p>
            <a:pPr algn="l">
              <a:buFont typeface="Wingdings" pitchFamily="2" charset="2"/>
              <a:buChar char="ü"/>
            </a:pPr>
            <a:r>
              <a:rPr lang="el-GR" sz="2400" b="1" dirty="0"/>
              <a:t> ΦΥΣΙΚΟ ΑΕΡΙΟ</a:t>
            </a:r>
            <a:endParaRPr lang="en-US" sz="2400" b="1" dirty="0">
              <a:cs typeface="Times New Roman" pitchFamily="18" charset="0"/>
            </a:endParaRPr>
          </a:p>
          <a:p>
            <a:pPr algn="just"/>
            <a:r>
              <a:rPr lang="el-GR" sz="2400" b="1" dirty="0"/>
              <a:t>Ολοκληρώθηκε σε σημαντική έκταση και διαρκώς επεκτείνεται η σύνδεση του Δήμου με το δίκτυο διανομής φυσικού αερίου (</a:t>
            </a:r>
            <a:r>
              <a:rPr lang="el-GR" sz="2400" dirty="0"/>
              <a:t>δημοτικά και ιδιωτικά κτίρια)</a:t>
            </a:r>
          </a:p>
          <a:p>
            <a:pPr algn="just"/>
            <a:endParaRPr lang="el-GR" sz="2400" dirty="0"/>
          </a:p>
          <a:p>
            <a:pPr algn="just"/>
            <a:r>
              <a:rPr lang="el-GR" sz="2400" dirty="0"/>
              <a:t>Στόχος: </a:t>
            </a:r>
          </a:p>
          <a:p>
            <a:pPr algn="just">
              <a:buFont typeface="Arial" pitchFamily="34" charset="0"/>
              <a:buChar char="•"/>
            </a:pPr>
            <a:r>
              <a:rPr lang="el-GR" sz="2400" dirty="0"/>
              <a:t>  εξοικονόμηση στην κατανάλωση καυσίμων </a:t>
            </a:r>
          </a:p>
          <a:p>
            <a:pPr algn="just">
              <a:buFont typeface="Arial" pitchFamily="34" charset="0"/>
              <a:buChar char="•"/>
            </a:pPr>
            <a:r>
              <a:rPr lang="el-GR" sz="2400" dirty="0"/>
              <a:t>  σημαντικό περιβαλλοντικό όφελος </a:t>
            </a:r>
          </a:p>
          <a:p>
            <a:pPr algn="just">
              <a:buFont typeface="Arial" pitchFamily="34" charset="0"/>
              <a:buChar char="•"/>
            </a:pPr>
            <a:endParaRPr lang="el-GR" sz="2400" dirty="0"/>
          </a:p>
          <a:p>
            <a:pPr algn="just"/>
            <a:r>
              <a:rPr lang="el-GR" sz="2400" dirty="0"/>
              <a:t> Εκτιμώμενη μείωση 230 τόνων CO2. </a:t>
            </a:r>
          </a:p>
          <a:p>
            <a:pPr algn="just"/>
            <a:endParaRPr lang="el-GR" sz="2000" dirty="0"/>
          </a:p>
          <a:p>
            <a:pPr algn="just"/>
            <a:endParaRPr lang="el-GR" sz="2000" dirty="0"/>
          </a:p>
          <a:p>
            <a:pPr algn="just"/>
            <a:endParaRPr lang="el-GR" sz="2000" dirty="0"/>
          </a:p>
          <a:p>
            <a:pPr algn="just"/>
            <a:endParaRPr lang="el-GR" sz="2000" dirty="0"/>
          </a:p>
          <a:p>
            <a:pPr lvl="0" algn="just"/>
            <a:endParaRPr lang="el-GR" sz="2000" b="1" dirty="0">
              <a:solidFill>
                <a:schemeClr val="tx2"/>
              </a:solidFill>
              <a:latin typeface="Arial" pitchFamily="34" charset="0"/>
              <a:ea typeface="Calibri" pitchFamily="34" charset="0"/>
              <a:cs typeface="Arial" pitchFamily="34" charset="0"/>
            </a:endParaRPr>
          </a:p>
          <a:p>
            <a:pPr lvl="0" algn="just"/>
            <a:endParaRPr lang="el-GR" sz="3200" dirty="0">
              <a:solidFill>
                <a:schemeClr val="tx2"/>
              </a:solidFill>
              <a:latin typeface="Arial" pitchFamily="34" charset="0"/>
              <a:cs typeface="Arial" pitchFamily="34" charset="0"/>
            </a:endParaRPr>
          </a:p>
          <a:p>
            <a:pPr algn="just"/>
            <a:endParaRPr lang="el-GR" sz="2000" b="1" dirty="0"/>
          </a:p>
          <a:p>
            <a:pPr algn="just"/>
            <a:endParaRPr lang="el-GR" sz="2000" b="1" dirty="0"/>
          </a:p>
        </p:txBody>
      </p:sp>
      <p:pic>
        <p:nvPicPr>
          <p:cNvPr id="5" name="4 - Εικόνα" descr="C:\Users\user.user-PC.000\Desktop\ΕΥΞΕΙΝΗ\EMBLHMA DHMOY FYLHS.jpg"/>
          <p:cNvPicPr/>
          <p:nvPr/>
        </p:nvPicPr>
        <p:blipFill>
          <a:blip r:embed="rId2" cstate="print"/>
          <a:srcRect/>
          <a:stretch>
            <a:fillRect/>
          </a:stretch>
        </p:blipFill>
        <p:spPr bwMode="auto">
          <a:xfrm>
            <a:off x="7358082" y="5572140"/>
            <a:ext cx="1214327" cy="1029172"/>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88640"/>
            <a:ext cx="7772400" cy="382840"/>
          </a:xfrm>
        </p:spPr>
        <p:txBody>
          <a:bodyPr>
            <a:normAutofit/>
          </a:bodyPr>
          <a:lstStyle/>
          <a:p>
            <a:pPr algn="ctr"/>
            <a:endParaRPr lang="el-GR" sz="2200" dirty="0">
              <a:latin typeface="Times New Roman" pitchFamily="18" charset="0"/>
              <a:cs typeface="Times New Roman" pitchFamily="18" charset="0"/>
            </a:endParaRPr>
          </a:p>
        </p:txBody>
      </p:sp>
      <p:sp>
        <p:nvSpPr>
          <p:cNvPr id="3" name="Subtitle 2"/>
          <p:cNvSpPr>
            <a:spLocks noGrp="1"/>
          </p:cNvSpPr>
          <p:nvPr>
            <p:ph type="subTitle" idx="1"/>
          </p:nvPr>
        </p:nvSpPr>
        <p:spPr>
          <a:xfrm>
            <a:off x="571472" y="1142984"/>
            <a:ext cx="7776864" cy="4734288"/>
          </a:xfrm>
        </p:spPr>
        <p:txBody>
          <a:bodyPr>
            <a:normAutofit/>
          </a:bodyPr>
          <a:lstStyle/>
          <a:p>
            <a:pPr algn="ctr"/>
            <a:endParaRPr lang="en-US" sz="2000" b="1" dirty="0">
              <a:latin typeface="Times New Roman" pitchFamily="18" charset="0"/>
              <a:cs typeface="Times New Roman" pitchFamily="18" charset="0"/>
            </a:endParaRPr>
          </a:p>
          <a:p>
            <a:pPr algn="just">
              <a:buFont typeface="Wingdings" pitchFamily="2" charset="2"/>
              <a:buChar char="ü"/>
            </a:pPr>
            <a:r>
              <a:rPr lang="el-GR" sz="2400" b="1" dirty="0"/>
              <a:t> Ο Δήμος τοποθετεί συστήματα διαβαθμισμένης συμπίεσης απορριμμάτων</a:t>
            </a:r>
          </a:p>
          <a:p>
            <a:pPr algn="just"/>
            <a:endParaRPr lang="el-GR" sz="2400" b="1" dirty="0"/>
          </a:p>
          <a:p>
            <a:pPr algn="just"/>
            <a:r>
              <a:rPr lang="el-GR" sz="2400" dirty="0"/>
              <a:t>Τοποθετήθηκαν από το Δήμο Φυλής οι πρώτοι υπόγειοι «έξυπνοι» κάδοι απορριμμάτων, με στόχο τόσο την αύξηση της ανακύκλωσης όσο και την αισθητική, λειτουργική και περιβαλλοντική αναβάθμιση του αστικού ιστού της πόλης.</a:t>
            </a:r>
          </a:p>
          <a:p>
            <a:pPr algn="just"/>
            <a:r>
              <a:rPr lang="el-GR" sz="2400" dirty="0"/>
              <a:t>Το έργο υλοποιήθηκε με ιδίους πόρους του Δήμου και χρηματοδότηση από το Πράσινο Ταμείο.</a:t>
            </a:r>
          </a:p>
          <a:p>
            <a:pPr algn="just"/>
            <a:endParaRPr lang="el-GR" sz="2400" dirty="0"/>
          </a:p>
          <a:p>
            <a:pPr algn="just"/>
            <a:endParaRPr lang="el-GR" sz="2000" dirty="0"/>
          </a:p>
          <a:p>
            <a:pPr algn="just"/>
            <a:endParaRPr lang="el-GR" sz="2000" dirty="0"/>
          </a:p>
          <a:p>
            <a:pPr algn="just"/>
            <a:endParaRPr lang="el-GR" sz="2000" dirty="0"/>
          </a:p>
          <a:p>
            <a:pPr algn="just"/>
            <a:endParaRPr lang="el-GR" sz="2000" dirty="0"/>
          </a:p>
          <a:p>
            <a:pPr lvl="0" algn="just"/>
            <a:endParaRPr lang="el-GR" sz="2000" b="1" dirty="0">
              <a:solidFill>
                <a:schemeClr val="tx2"/>
              </a:solidFill>
              <a:latin typeface="Arial" pitchFamily="34" charset="0"/>
              <a:ea typeface="Calibri" pitchFamily="34" charset="0"/>
              <a:cs typeface="Arial" pitchFamily="34" charset="0"/>
            </a:endParaRPr>
          </a:p>
          <a:p>
            <a:pPr lvl="0" algn="just"/>
            <a:endParaRPr lang="el-GR" sz="3200" dirty="0">
              <a:solidFill>
                <a:schemeClr val="tx2"/>
              </a:solidFill>
              <a:latin typeface="Arial" pitchFamily="34" charset="0"/>
              <a:cs typeface="Arial" pitchFamily="34" charset="0"/>
            </a:endParaRPr>
          </a:p>
          <a:p>
            <a:pPr algn="just"/>
            <a:endParaRPr lang="el-GR" sz="2000" b="1" dirty="0"/>
          </a:p>
          <a:p>
            <a:pPr algn="just"/>
            <a:endParaRPr lang="el-GR" sz="2000" b="1" dirty="0"/>
          </a:p>
        </p:txBody>
      </p:sp>
      <p:pic>
        <p:nvPicPr>
          <p:cNvPr id="5" name="4 - Εικόνα" descr="C:\Users\user.user-PC.000\Desktop\ΕΥΞΕΙΝΗ\EMBLHMA DHMOY FYLHS.jpg"/>
          <p:cNvPicPr/>
          <p:nvPr/>
        </p:nvPicPr>
        <p:blipFill>
          <a:blip r:embed="rId3" cstate="print"/>
          <a:srcRect/>
          <a:stretch>
            <a:fillRect/>
          </a:stretch>
        </p:blipFill>
        <p:spPr bwMode="auto">
          <a:xfrm>
            <a:off x="7358082" y="5572140"/>
            <a:ext cx="1214327" cy="1029172"/>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260648"/>
            <a:ext cx="8229600" cy="564672"/>
          </a:xfrm>
        </p:spPr>
        <p:txBody>
          <a:bodyPr>
            <a:normAutofit fontScale="90000"/>
          </a:bodyPr>
          <a:lstStyle/>
          <a:p>
            <a:endParaRPr lang="el-GR" dirty="0"/>
          </a:p>
        </p:txBody>
      </p:sp>
      <p:pic>
        <p:nvPicPr>
          <p:cNvPr id="4100" name="Picture 4"/>
          <p:cNvPicPr>
            <a:picLocks noGrp="1" noChangeAspect="1" noChangeArrowheads="1"/>
          </p:cNvPicPr>
          <p:nvPr>
            <p:ph idx="1"/>
          </p:nvPr>
        </p:nvPicPr>
        <p:blipFill>
          <a:blip r:embed="rId2" cstate="print"/>
          <a:srcRect/>
          <a:stretch>
            <a:fillRect/>
          </a:stretch>
        </p:blipFill>
        <p:spPr bwMode="auto">
          <a:xfrm>
            <a:off x="1763688" y="1484784"/>
            <a:ext cx="5852583" cy="4389437"/>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88640"/>
            <a:ext cx="7772400" cy="382840"/>
          </a:xfrm>
        </p:spPr>
        <p:txBody>
          <a:bodyPr>
            <a:normAutofit/>
          </a:bodyPr>
          <a:lstStyle/>
          <a:p>
            <a:pPr algn="ctr"/>
            <a:endParaRPr lang="el-GR" sz="2200" dirty="0">
              <a:latin typeface="Times New Roman" pitchFamily="18" charset="0"/>
              <a:cs typeface="Times New Roman" pitchFamily="18" charset="0"/>
            </a:endParaRPr>
          </a:p>
        </p:txBody>
      </p:sp>
      <p:sp>
        <p:nvSpPr>
          <p:cNvPr id="3" name="Subtitle 2"/>
          <p:cNvSpPr>
            <a:spLocks noGrp="1"/>
          </p:cNvSpPr>
          <p:nvPr>
            <p:ph type="subTitle" idx="1"/>
          </p:nvPr>
        </p:nvSpPr>
        <p:spPr>
          <a:xfrm>
            <a:off x="571472" y="764704"/>
            <a:ext cx="7776864" cy="5112568"/>
          </a:xfrm>
        </p:spPr>
        <p:txBody>
          <a:bodyPr>
            <a:normAutofit/>
          </a:bodyPr>
          <a:lstStyle/>
          <a:p>
            <a:pPr algn="just">
              <a:lnSpc>
                <a:spcPct val="150000"/>
              </a:lnSpc>
            </a:pPr>
            <a:r>
              <a:rPr lang="el-GR" sz="2400" b="1" dirty="0"/>
              <a:t>Επιπλέον, ο Δήμος Φυλής εξασφάλισε χρηματοδότηση 17.000.000,00 ευρώ </a:t>
            </a:r>
          </a:p>
          <a:p>
            <a:pPr algn="just">
              <a:lnSpc>
                <a:spcPct val="150000"/>
              </a:lnSpc>
            </a:pPr>
            <a:r>
              <a:rPr lang="el-GR" sz="2400" b="1" dirty="0"/>
              <a:t>για την τοποθέτηση </a:t>
            </a:r>
          </a:p>
          <a:p>
            <a:pPr algn="just">
              <a:lnSpc>
                <a:spcPct val="150000"/>
              </a:lnSpc>
            </a:pPr>
            <a:r>
              <a:rPr lang="el-GR" sz="2400" b="1" dirty="0"/>
              <a:t>300 διπλών κάδων </a:t>
            </a:r>
          </a:p>
          <a:p>
            <a:pPr algn="just">
              <a:lnSpc>
                <a:spcPct val="150000"/>
              </a:lnSpc>
            </a:pPr>
            <a:r>
              <a:rPr lang="el-GR" sz="2400" b="1" dirty="0"/>
              <a:t>απορριμμάτων</a:t>
            </a:r>
          </a:p>
          <a:p>
            <a:pPr algn="just">
              <a:lnSpc>
                <a:spcPct val="150000"/>
              </a:lnSpc>
            </a:pPr>
            <a:r>
              <a:rPr lang="el-GR" sz="2400" b="1" dirty="0"/>
              <a:t> διαβαθμισμένης </a:t>
            </a:r>
          </a:p>
          <a:p>
            <a:pPr algn="just">
              <a:lnSpc>
                <a:spcPct val="150000"/>
              </a:lnSpc>
            </a:pPr>
            <a:r>
              <a:rPr lang="el-GR" sz="2400" b="1" dirty="0"/>
              <a:t>συμπίεσης</a:t>
            </a:r>
          </a:p>
          <a:p>
            <a:pPr algn="just"/>
            <a:endParaRPr lang="el-GR" sz="2400" b="1" dirty="0"/>
          </a:p>
          <a:p>
            <a:pPr algn="just"/>
            <a:endParaRPr lang="el-GR" sz="2400" dirty="0"/>
          </a:p>
          <a:p>
            <a:pPr algn="just"/>
            <a:endParaRPr lang="el-GR" sz="2000" dirty="0"/>
          </a:p>
          <a:p>
            <a:pPr algn="just"/>
            <a:endParaRPr lang="el-GR" sz="2000" dirty="0"/>
          </a:p>
          <a:p>
            <a:pPr algn="just"/>
            <a:endParaRPr lang="el-GR" sz="2000" dirty="0"/>
          </a:p>
          <a:p>
            <a:pPr algn="just"/>
            <a:endParaRPr lang="el-GR" sz="2000" dirty="0"/>
          </a:p>
          <a:p>
            <a:pPr lvl="0" algn="just"/>
            <a:endParaRPr lang="el-GR" sz="2000" b="1" dirty="0">
              <a:solidFill>
                <a:schemeClr val="tx2"/>
              </a:solidFill>
              <a:latin typeface="Arial" pitchFamily="34" charset="0"/>
              <a:ea typeface="Calibri" pitchFamily="34" charset="0"/>
              <a:cs typeface="Arial" pitchFamily="34" charset="0"/>
            </a:endParaRPr>
          </a:p>
          <a:p>
            <a:pPr lvl="0" algn="just"/>
            <a:endParaRPr lang="el-GR" sz="3200" dirty="0">
              <a:solidFill>
                <a:schemeClr val="tx2"/>
              </a:solidFill>
              <a:latin typeface="Arial" pitchFamily="34" charset="0"/>
              <a:cs typeface="Arial" pitchFamily="34" charset="0"/>
            </a:endParaRPr>
          </a:p>
          <a:p>
            <a:pPr algn="just"/>
            <a:endParaRPr lang="el-GR" sz="2000" b="1" dirty="0"/>
          </a:p>
          <a:p>
            <a:pPr algn="just"/>
            <a:endParaRPr lang="el-GR" sz="2000" b="1" dirty="0"/>
          </a:p>
        </p:txBody>
      </p:sp>
      <p:pic>
        <p:nvPicPr>
          <p:cNvPr id="5" name="4 - Εικόνα" descr="C:\Users\user.user-PC.000\Desktop\ΕΥΞΕΙΝΗ\EMBLHMA DHMOY FYLHS.jpg"/>
          <p:cNvPicPr/>
          <p:nvPr/>
        </p:nvPicPr>
        <p:blipFill>
          <a:blip r:embed="rId3" cstate="print"/>
          <a:srcRect/>
          <a:stretch>
            <a:fillRect/>
          </a:stretch>
        </p:blipFill>
        <p:spPr bwMode="auto">
          <a:xfrm>
            <a:off x="7358082" y="5572140"/>
            <a:ext cx="1214327" cy="1029172"/>
          </a:xfrm>
          <a:prstGeom prst="rect">
            <a:avLst/>
          </a:prstGeom>
          <a:noFill/>
          <a:ln w="9525">
            <a:noFill/>
            <a:miter lim="800000"/>
            <a:headEnd/>
            <a:tailEnd/>
          </a:ln>
        </p:spPr>
      </p:pic>
      <p:pic>
        <p:nvPicPr>
          <p:cNvPr id="6" name="Picture 3"/>
          <p:cNvPicPr>
            <a:picLocks noChangeAspect="1" noChangeArrowheads="1"/>
          </p:cNvPicPr>
          <p:nvPr/>
        </p:nvPicPr>
        <p:blipFill>
          <a:blip r:embed="rId4" cstate="print"/>
          <a:srcRect/>
          <a:stretch>
            <a:fillRect/>
          </a:stretch>
        </p:blipFill>
        <p:spPr bwMode="auto">
          <a:xfrm>
            <a:off x="3347864" y="1412776"/>
            <a:ext cx="5318026" cy="3816424"/>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88640"/>
            <a:ext cx="7772400" cy="668592"/>
          </a:xfrm>
        </p:spPr>
        <p:txBody>
          <a:bodyPr>
            <a:normAutofit/>
          </a:bodyPr>
          <a:lstStyle/>
          <a:p>
            <a:pPr algn="ctr"/>
            <a:endParaRPr lang="el-GR" sz="2200" dirty="0">
              <a:latin typeface="Times New Roman" pitchFamily="18" charset="0"/>
              <a:cs typeface="Times New Roman" pitchFamily="18" charset="0"/>
            </a:endParaRPr>
          </a:p>
        </p:txBody>
      </p:sp>
      <p:sp>
        <p:nvSpPr>
          <p:cNvPr id="3" name="Subtitle 2"/>
          <p:cNvSpPr>
            <a:spLocks noGrp="1"/>
          </p:cNvSpPr>
          <p:nvPr>
            <p:ph type="subTitle" idx="1"/>
          </p:nvPr>
        </p:nvSpPr>
        <p:spPr>
          <a:xfrm>
            <a:off x="571472" y="857232"/>
            <a:ext cx="7776864" cy="5020040"/>
          </a:xfrm>
        </p:spPr>
        <p:txBody>
          <a:bodyPr>
            <a:normAutofit fontScale="92500" lnSpcReduction="20000"/>
          </a:bodyPr>
          <a:lstStyle/>
          <a:p>
            <a:pPr algn="ctr"/>
            <a:endParaRPr lang="en-US" sz="3200" dirty="0">
              <a:latin typeface="Times New Roman" pitchFamily="18" charset="0"/>
              <a:cs typeface="Times New Roman" pitchFamily="18" charset="0"/>
            </a:endParaRPr>
          </a:p>
          <a:p>
            <a:pPr algn="ctr">
              <a:lnSpc>
                <a:spcPct val="160000"/>
              </a:lnSpc>
              <a:buFont typeface="Wingdings" pitchFamily="2" charset="2"/>
              <a:buChar char="ü"/>
            </a:pPr>
            <a:r>
              <a:rPr lang="el-GR" b="1" dirty="0">
                <a:latin typeface="Times New Roman" pitchFamily="18" charset="0"/>
                <a:cs typeface="Times New Roman" pitchFamily="18" charset="0"/>
              </a:rPr>
              <a:t>ΑΝΑΠΛΑΣΗ ΚΑΙ ΑΞΙΟΠΟΙΗΣΗ ΑΠΟΚΑΤΕΣΤΗΜΕΝΩΝ ΚΥΤΤΑΡΩΝ ΧΔΑ, </a:t>
            </a:r>
          </a:p>
          <a:p>
            <a:pPr algn="ctr">
              <a:lnSpc>
                <a:spcPct val="160000"/>
              </a:lnSpc>
            </a:pPr>
            <a:r>
              <a:rPr lang="el-GR" b="1" dirty="0">
                <a:latin typeface="Times New Roman" pitchFamily="18" charset="0"/>
                <a:cs typeface="Times New Roman" pitchFamily="18" charset="0"/>
              </a:rPr>
              <a:t>ΧΥΤΑ ΑΝΩ ΛΙΟΣΙΩΝ, ΦΥΛΗΣ</a:t>
            </a:r>
          </a:p>
          <a:p>
            <a:pPr algn="ctr">
              <a:lnSpc>
                <a:spcPct val="160000"/>
              </a:lnSpc>
            </a:pPr>
            <a:r>
              <a:rPr lang="el-GR" b="1" dirty="0">
                <a:latin typeface="Times New Roman" pitchFamily="18" charset="0"/>
                <a:cs typeface="Times New Roman" pitchFamily="18" charset="0"/>
              </a:rPr>
              <a:t>ΔΗΜΙΟΥΡΓΙΑ ΠΕΡΙΒΑΛΛΟΝΤΙΚΟΥ ΠΑΡΚΟΥ ΚΑΙ ΠΑΡΚΟΥ ΑΝΑΝΕΩΣΙΜΩΝ ΠΗΓΩΝ ΕΝΕΡΓΕΙΑΣ</a:t>
            </a:r>
          </a:p>
          <a:p>
            <a:pPr algn="ctr"/>
            <a:endParaRPr lang="el-GR" sz="2400" b="1" dirty="0">
              <a:latin typeface="Times New Roman" pitchFamily="18" charset="0"/>
              <a:cs typeface="Times New Roman" pitchFamily="18" charset="0"/>
            </a:endParaRPr>
          </a:p>
          <a:p>
            <a:pPr algn="ctr">
              <a:lnSpc>
                <a:spcPct val="150000"/>
              </a:lnSpc>
            </a:pPr>
            <a:r>
              <a:rPr lang="el-GR" sz="2200" dirty="0">
                <a:latin typeface="Times New Roman" pitchFamily="18" charset="0"/>
                <a:cs typeface="Times New Roman" pitchFamily="18" charset="0"/>
              </a:rPr>
              <a:t>ΠΡΟΓΡΑΜΜΑ ΔΗΜΟΣΙΩΝ ΕΠΕΝΔΥΣΕΩΝ 2019 </a:t>
            </a:r>
          </a:p>
          <a:p>
            <a:pPr algn="ctr">
              <a:lnSpc>
                <a:spcPct val="150000"/>
              </a:lnSpc>
            </a:pPr>
            <a:r>
              <a:rPr lang="el-GR" sz="2200" dirty="0">
                <a:latin typeface="Times New Roman" pitchFamily="18" charset="0"/>
                <a:cs typeface="Times New Roman" pitchFamily="18" charset="0"/>
              </a:rPr>
              <a:t>Π/Υ: 26.000.000,00 ΕΥΡΩ</a:t>
            </a:r>
            <a:br>
              <a:rPr lang="el-GR" sz="2200" dirty="0">
                <a:latin typeface="Times New Roman" pitchFamily="18" charset="0"/>
                <a:cs typeface="Times New Roman" pitchFamily="18" charset="0"/>
              </a:rPr>
            </a:br>
            <a:r>
              <a:rPr lang="el-GR" sz="2200" dirty="0">
                <a:latin typeface="Times New Roman" pitchFamily="18" charset="0"/>
                <a:cs typeface="Times New Roman" pitchFamily="18" charset="0"/>
              </a:rPr>
              <a:t> ΑΔΑ: 61Λ4465ΧΙ8-ΖΓΟ</a:t>
            </a:r>
          </a:p>
          <a:p>
            <a:pPr algn="l"/>
            <a:endParaRPr lang="el-GR" sz="2400" b="1" dirty="0">
              <a:latin typeface="Times New Roman" pitchFamily="18" charset="0"/>
              <a:cs typeface="Times New Roman" pitchFamily="18" charset="0"/>
            </a:endParaRPr>
          </a:p>
          <a:p>
            <a:pPr algn="l"/>
            <a:endParaRPr lang="el-GR" sz="2400" b="1" dirty="0">
              <a:latin typeface="Times New Roman" pitchFamily="18" charset="0"/>
              <a:cs typeface="Times New Roman" pitchFamily="18" charset="0"/>
            </a:endParaRPr>
          </a:p>
          <a:p>
            <a:pPr algn="l"/>
            <a:endParaRPr lang="en-US" sz="2400" b="1" dirty="0">
              <a:latin typeface="Times New Roman" pitchFamily="18" charset="0"/>
              <a:cs typeface="Times New Roman" pitchFamily="18" charset="0"/>
            </a:endParaRPr>
          </a:p>
          <a:p>
            <a:pPr algn="l"/>
            <a:endParaRPr lang="el-GR" sz="2000" dirty="0"/>
          </a:p>
          <a:p>
            <a:pPr algn="just"/>
            <a:endParaRPr lang="el-GR" sz="2000" dirty="0"/>
          </a:p>
          <a:p>
            <a:pPr lvl="0" algn="just"/>
            <a:endParaRPr lang="el-GR" sz="2000" b="1" dirty="0">
              <a:solidFill>
                <a:schemeClr val="tx2"/>
              </a:solidFill>
              <a:latin typeface="Arial" pitchFamily="34" charset="0"/>
              <a:ea typeface="Calibri" pitchFamily="34" charset="0"/>
              <a:cs typeface="Arial" pitchFamily="34" charset="0"/>
            </a:endParaRPr>
          </a:p>
          <a:p>
            <a:pPr lvl="0" algn="just"/>
            <a:endParaRPr lang="el-GR" sz="3200" dirty="0">
              <a:solidFill>
                <a:schemeClr val="tx2"/>
              </a:solidFill>
              <a:latin typeface="Arial" pitchFamily="34" charset="0"/>
              <a:cs typeface="Arial" pitchFamily="34" charset="0"/>
            </a:endParaRPr>
          </a:p>
          <a:p>
            <a:pPr algn="just"/>
            <a:endParaRPr lang="el-GR" sz="2000" b="1" dirty="0"/>
          </a:p>
          <a:p>
            <a:pPr algn="just"/>
            <a:endParaRPr lang="el-GR" sz="2000" b="1" dirty="0"/>
          </a:p>
        </p:txBody>
      </p:sp>
      <p:pic>
        <p:nvPicPr>
          <p:cNvPr id="9" name="8 - Εικόνα" descr="C:\Users\user.user-PC.000\Desktop\ΕΥΞΕΙΝΗ\EMBLHMA DHMOY FYLHS.jpg"/>
          <p:cNvPicPr/>
          <p:nvPr/>
        </p:nvPicPr>
        <p:blipFill>
          <a:blip r:embed="rId2" cstate="print"/>
          <a:srcRect/>
          <a:stretch>
            <a:fillRect/>
          </a:stretch>
        </p:blipFill>
        <p:spPr bwMode="auto">
          <a:xfrm>
            <a:off x="7358082" y="5572140"/>
            <a:ext cx="1214327" cy="1029172"/>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85728"/>
            <a:ext cx="8229600" cy="714380"/>
          </a:xfrm>
        </p:spPr>
        <p:txBody>
          <a:bodyPr>
            <a:noAutofit/>
          </a:bodyPr>
          <a:lstStyle/>
          <a:p>
            <a:pPr algn="ctr"/>
            <a:endParaRPr lang="el-GR" sz="2200" dirty="0">
              <a:solidFill>
                <a:schemeClr val="tx2">
                  <a:lumMod val="90000"/>
                </a:schemeClr>
              </a:solidFill>
              <a:effectLst>
                <a:outerShdw blurRad="38100" dist="25400" dir="5400000" algn="tl" rotWithShape="0">
                  <a:srgbClr val="000000">
                    <a:alpha val="43000"/>
                  </a:srgbClr>
                </a:outerShdw>
              </a:effectLst>
            </a:endParaRPr>
          </a:p>
        </p:txBody>
      </p:sp>
      <p:sp>
        <p:nvSpPr>
          <p:cNvPr id="3" name="2 - Θέση περιεχομένου"/>
          <p:cNvSpPr>
            <a:spLocks noGrp="1"/>
          </p:cNvSpPr>
          <p:nvPr>
            <p:ph idx="1"/>
          </p:nvPr>
        </p:nvSpPr>
        <p:spPr>
          <a:xfrm>
            <a:off x="457200" y="1357298"/>
            <a:ext cx="8229600" cy="4967302"/>
          </a:xfrm>
        </p:spPr>
        <p:txBody>
          <a:bodyPr>
            <a:normAutofit/>
          </a:bodyPr>
          <a:lstStyle/>
          <a:p>
            <a:pPr algn="just">
              <a:buNone/>
            </a:pPr>
            <a:r>
              <a:rPr lang="el-GR" sz="2100" b="1" dirty="0">
                <a:solidFill>
                  <a:schemeClr val="tx2"/>
                </a:solidFill>
                <a:latin typeface="Times New Roman" pitchFamily="18" charset="0"/>
                <a:cs typeface="Times New Roman" pitchFamily="18" charset="0"/>
              </a:rPr>
              <a:t>ΠΕΡΙΕΧΟΜΕΝΑ:</a:t>
            </a:r>
          </a:p>
          <a:p>
            <a:pPr algn="just">
              <a:buNone/>
            </a:pPr>
            <a:endParaRPr lang="el-GR" sz="2100" b="1" dirty="0">
              <a:solidFill>
                <a:schemeClr val="tx2"/>
              </a:solidFill>
              <a:latin typeface="Times New Roman" pitchFamily="18" charset="0"/>
              <a:cs typeface="Times New Roman" pitchFamily="18" charset="0"/>
            </a:endParaRPr>
          </a:p>
          <a:p>
            <a:pPr algn="just"/>
            <a:r>
              <a:rPr lang="el-GR" sz="2100" b="1" dirty="0">
                <a:solidFill>
                  <a:schemeClr val="tx2"/>
                </a:solidFill>
                <a:latin typeface="Times New Roman" pitchFamily="18" charset="0"/>
                <a:cs typeface="Times New Roman" pitchFamily="18" charset="0"/>
              </a:rPr>
              <a:t>ΓΕΝΙΚΑ ΧΑΡΑΚΤΗΡΙΣΤΙΚΑ ΤΟΥ ΔΗΜΟΥ ΦΥΛΗΣ</a:t>
            </a:r>
          </a:p>
          <a:p>
            <a:pPr algn="just">
              <a:buNone/>
            </a:pPr>
            <a:endParaRPr lang="el-GR" sz="2100" b="1" dirty="0">
              <a:solidFill>
                <a:schemeClr val="tx2"/>
              </a:solidFill>
              <a:latin typeface="Times New Roman" pitchFamily="18" charset="0"/>
              <a:cs typeface="Times New Roman" pitchFamily="18" charset="0"/>
            </a:endParaRPr>
          </a:p>
          <a:p>
            <a:pPr algn="just"/>
            <a:r>
              <a:rPr lang="el-GR" sz="2100" b="1" dirty="0">
                <a:solidFill>
                  <a:schemeClr val="tx2"/>
                </a:solidFill>
                <a:latin typeface="Times New Roman" pitchFamily="18" charset="0"/>
                <a:cs typeface="Times New Roman" pitchFamily="18" charset="0"/>
              </a:rPr>
              <a:t>Ο ΔΗΜΟΣ ΦΥΛΗΣ &amp; ΤΟ ΣΥΜΦΩΝΟ ΤΩΝ ΔΗΜΑΡΧΩΝ</a:t>
            </a:r>
          </a:p>
          <a:p>
            <a:pPr algn="just">
              <a:buNone/>
            </a:pPr>
            <a:endParaRPr lang="el-GR" sz="2100" b="1" dirty="0">
              <a:solidFill>
                <a:schemeClr val="tx2"/>
              </a:solidFill>
              <a:latin typeface="Times New Roman" pitchFamily="18" charset="0"/>
              <a:cs typeface="Times New Roman" pitchFamily="18" charset="0"/>
            </a:endParaRPr>
          </a:p>
          <a:p>
            <a:pPr algn="just"/>
            <a:r>
              <a:rPr lang="el-GR" sz="2100" b="1" dirty="0">
                <a:solidFill>
                  <a:schemeClr val="tx2"/>
                </a:solidFill>
                <a:latin typeface="Times New Roman" pitchFamily="18" charset="0"/>
                <a:cs typeface="Times New Roman" pitchFamily="18" charset="0"/>
              </a:rPr>
              <a:t>ΠΑΡΟΥΣΙΑΣΗ ΤΟΥ ΠΡΟΓΡΑΜΜΑΤΟΣ ΕΝΕΡΓΕΙΑΚΗΣ ΑΥΤΟΤΕΛΕΙΑΣ «HELIOS»</a:t>
            </a:r>
          </a:p>
          <a:p>
            <a:pPr algn="just">
              <a:buNone/>
            </a:pPr>
            <a:endParaRPr lang="el-GR" sz="2100" b="1" dirty="0">
              <a:solidFill>
                <a:schemeClr val="tx2"/>
              </a:solidFill>
              <a:latin typeface="Times New Roman" pitchFamily="18" charset="0"/>
              <a:cs typeface="Times New Roman" pitchFamily="18" charset="0"/>
            </a:endParaRPr>
          </a:p>
          <a:p>
            <a:pPr algn="just"/>
            <a:r>
              <a:rPr lang="el-GR" sz="2100" b="1" dirty="0">
                <a:solidFill>
                  <a:schemeClr val="tx2"/>
                </a:solidFill>
                <a:latin typeface="Times New Roman" pitchFamily="18" charset="0"/>
                <a:cs typeface="Times New Roman" pitchFamily="18" charset="0"/>
              </a:rPr>
              <a:t>ΤΟ ΟΡΑΜΑ ΤΟΥ ΔΗΜΟΥ ΓΙΑ ΤΗ ΒΙΩΣΙΜΗ ΑΝΑΠΤΥΞΗ</a:t>
            </a:r>
            <a:endParaRPr lang="el-GR" sz="2000" b="1" dirty="0">
              <a:latin typeface="Times New Roman" pitchFamily="18" charset="0"/>
              <a:cs typeface="Times New Roman" pitchFamily="18" charset="0"/>
            </a:endParaRPr>
          </a:p>
          <a:p>
            <a:pPr algn="just">
              <a:buNone/>
            </a:pPr>
            <a:r>
              <a:rPr lang="el-GR" sz="2000" b="1" dirty="0">
                <a:latin typeface="Times New Roman" pitchFamily="18" charset="0"/>
                <a:cs typeface="Times New Roman" pitchFamily="18" charset="0"/>
              </a:rPr>
              <a:t> </a:t>
            </a:r>
            <a:endParaRPr lang="el-GR" sz="2000" b="1" dirty="0"/>
          </a:p>
        </p:txBody>
      </p:sp>
      <p:pic>
        <p:nvPicPr>
          <p:cNvPr id="6" name="5 - Εικόνα" descr="C:\Users\user.user-PC.000\Desktop\ΕΥΞΕΙΝΗ\EMBLHMA DHMOY FYLHS.jpg"/>
          <p:cNvPicPr/>
          <p:nvPr/>
        </p:nvPicPr>
        <p:blipFill>
          <a:blip r:embed="rId4" cstate="print"/>
          <a:srcRect/>
          <a:stretch>
            <a:fillRect/>
          </a:stretch>
        </p:blipFill>
        <p:spPr bwMode="auto">
          <a:xfrm>
            <a:off x="7380312" y="5301208"/>
            <a:ext cx="1214327" cy="1029172"/>
          </a:xfrm>
          <a:prstGeom prst="rect">
            <a:avLst/>
          </a:prstGeom>
          <a:noFill/>
          <a:ln w="9525">
            <a:noFill/>
            <a:miter lim="800000"/>
            <a:headEnd/>
            <a:tailEnd/>
          </a:ln>
        </p:spPr>
      </p:pic>
    </p:spTree>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88640"/>
            <a:ext cx="7772400" cy="454278"/>
          </a:xfrm>
        </p:spPr>
        <p:txBody>
          <a:bodyPr>
            <a:normAutofit/>
          </a:bodyPr>
          <a:lstStyle/>
          <a:p>
            <a:pPr algn="ctr"/>
            <a:endParaRPr lang="el-GR" sz="2000" dirty="0">
              <a:latin typeface="Times New Roman" pitchFamily="18" charset="0"/>
              <a:cs typeface="Times New Roman" pitchFamily="18" charset="0"/>
            </a:endParaRPr>
          </a:p>
        </p:txBody>
      </p:sp>
      <p:sp>
        <p:nvSpPr>
          <p:cNvPr id="3" name="Subtitle 2"/>
          <p:cNvSpPr>
            <a:spLocks noGrp="1"/>
          </p:cNvSpPr>
          <p:nvPr>
            <p:ph type="subTitle" idx="1"/>
          </p:nvPr>
        </p:nvSpPr>
        <p:spPr>
          <a:xfrm>
            <a:off x="571472" y="1142984"/>
            <a:ext cx="7776864" cy="4734288"/>
          </a:xfrm>
        </p:spPr>
        <p:txBody>
          <a:bodyPr>
            <a:normAutofit/>
          </a:bodyPr>
          <a:lstStyle/>
          <a:p>
            <a:pPr lvl="0" algn="l"/>
            <a:endParaRPr lang="el-GR" sz="2400" b="1" dirty="0"/>
          </a:p>
          <a:p>
            <a:pPr lvl="0" algn="l"/>
            <a:endParaRPr lang="el-GR" sz="2000" dirty="0"/>
          </a:p>
          <a:p>
            <a:pPr lvl="0" algn="l"/>
            <a:endParaRPr lang="el-GR" sz="2000" dirty="0"/>
          </a:p>
          <a:p>
            <a:r>
              <a:rPr lang="el-GR" sz="2000" dirty="0"/>
              <a:t> </a:t>
            </a:r>
          </a:p>
          <a:p>
            <a:pPr algn="just"/>
            <a:endParaRPr lang="el-GR" sz="2000" dirty="0"/>
          </a:p>
          <a:p>
            <a:pPr lvl="0" algn="just"/>
            <a:endParaRPr lang="el-GR" sz="2000" b="1" dirty="0">
              <a:solidFill>
                <a:schemeClr val="tx2"/>
              </a:solidFill>
              <a:latin typeface="Arial" pitchFamily="34" charset="0"/>
              <a:ea typeface="Calibri" pitchFamily="34" charset="0"/>
              <a:cs typeface="Arial" pitchFamily="34" charset="0"/>
            </a:endParaRPr>
          </a:p>
          <a:p>
            <a:pPr lvl="0" algn="just"/>
            <a:endParaRPr lang="el-GR" sz="3200" dirty="0">
              <a:solidFill>
                <a:schemeClr val="tx2"/>
              </a:solidFill>
              <a:latin typeface="Arial" pitchFamily="34" charset="0"/>
              <a:cs typeface="Arial" pitchFamily="34" charset="0"/>
            </a:endParaRPr>
          </a:p>
          <a:p>
            <a:pPr algn="just"/>
            <a:endParaRPr lang="el-GR" sz="2000" b="1" dirty="0"/>
          </a:p>
          <a:p>
            <a:pPr algn="just"/>
            <a:endParaRPr lang="el-GR" sz="2000" b="1" dirty="0"/>
          </a:p>
        </p:txBody>
      </p:sp>
      <p:pic>
        <p:nvPicPr>
          <p:cNvPr id="1026" name="Picture 2"/>
          <p:cNvPicPr>
            <a:picLocks noChangeAspect="1" noChangeArrowheads="1"/>
          </p:cNvPicPr>
          <p:nvPr/>
        </p:nvPicPr>
        <p:blipFill>
          <a:blip r:embed="rId2" cstate="print"/>
          <a:srcRect/>
          <a:stretch>
            <a:fillRect/>
          </a:stretch>
        </p:blipFill>
        <p:spPr bwMode="auto">
          <a:xfrm>
            <a:off x="395536" y="260648"/>
            <a:ext cx="8352928" cy="6120680"/>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683568" y="0"/>
            <a:ext cx="7772400" cy="188640"/>
          </a:xfrm>
        </p:spPr>
        <p:txBody>
          <a:bodyPr>
            <a:normAutofit fontScale="90000"/>
          </a:bodyPr>
          <a:lstStyle/>
          <a:p>
            <a:pPr algn="ctr"/>
            <a:endParaRPr lang="el-GR" sz="2200" dirty="0">
              <a:latin typeface="Times New Roman" pitchFamily="18" charset="0"/>
              <a:cs typeface="Times New Roman" pitchFamily="18" charset="0"/>
            </a:endParaRPr>
          </a:p>
        </p:txBody>
      </p:sp>
      <p:sp>
        <p:nvSpPr>
          <p:cNvPr id="3" name="Subtitle 2"/>
          <p:cNvSpPr>
            <a:spLocks noGrp="1"/>
          </p:cNvSpPr>
          <p:nvPr>
            <p:ph type="subTitle" idx="1"/>
          </p:nvPr>
        </p:nvSpPr>
        <p:spPr>
          <a:xfrm>
            <a:off x="571472" y="188640"/>
            <a:ext cx="7776864" cy="6192688"/>
          </a:xfrm>
        </p:spPr>
        <p:txBody>
          <a:bodyPr>
            <a:normAutofit/>
          </a:bodyPr>
          <a:lstStyle/>
          <a:p>
            <a:pPr algn="just"/>
            <a:r>
              <a:rPr lang="el-GR" sz="2200" dirty="0"/>
              <a:t>	Στο αντικείμενο των εργασιών αποκατάστασης περιλαμβάνεται η κατασκευή των έργων τελικής κάλυψης σε κάποια από τα κύτταρα του ΧΥΤΑ που δεν έχουν ήδη ή στο άμεσο μέλλον αποκατασταθεί και τα έργα υποστήριξης των χρήσεων της περιοχής. </a:t>
            </a:r>
          </a:p>
          <a:p>
            <a:pPr algn="just"/>
            <a:r>
              <a:rPr lang="el-GR" sz="2200" dirty="0"/>
              <a:t>	Η αποκατάσταση των εγκαταστάσεων της ΟΕΔΑ Φυλής παρέχει στο Δήμο πολύ μεγάλες δυνατότητες ανάπτυξης χρήσεων (πέρα από της απλής φύτευσης), κυρίως λόγω της έκτασης της υπό αποκατάσταση περιοχής. </a:t>
            </a:r>
          </a:p>
          <a:p>
            <a:pPr algn="just"/>
            <a:r>
              <a:rPr lang="el-GR" sz="2200" dirty="0"/>
              <a:t>	Οι χρήσεις αυτές θα έχουν σκοπό:</a:t>
            </a:r>
          </a:p>
          <a:p>
            <a:pPr lvl="0" algn="just">
              <a:buFont typeface="Arial" pitchFamily="34" charset="0"/>
              <a:buChar char="•"/>
            </a:pPr>
            <a:r>
              <a:rPr lang="el-GR" sz="2200" dirty="0"/>
              <a:t>την αναβάθμιση της περιοχής</a:t>
            </a:r>
          </a:p>
          <a:p>
            <a:pPr lvl="0" algn="just">
              <a:buFont typeface="Arial" pitchFamily="34" charset="0"/>
              <a:buChar char="•"/>
            </a:pPr>
            <a:r>
              <a:rPr lang="el-GR" sz="2200" dirty="0"/>
              <a:t>την ανάπτυξη χρήσεων </a:t>
            </a:r>
            <a:r>
              <a:rPr lang="el-GR" sz="2200" dirty="0" err="1"/>
              <a:t>υπερτοπικού</a:t>
            </a:r>
            <a:r>
              <a:rPr lang="el-GR" sz="2200" dirty="0"/>
              <a:t> ενδιαφέροντος</a:t>
            </a:r>
          </a:p>
          <a:p>
            <a:pPr lvl="0" algn="just">
              <a:buFont typeface="Arial" pitchFamily="34" charset="0"/>
              <a:buChar char="•"/>
            </a:pPr>
            <a:r>
              <a:rPr lang="el-GR" sz="2200" dirty="0"/>
              <a:t>τη δυνατότητα παραγωγής ενέργειας από ΑΠΕ </a:t>
            </a:r>
          </a:p>
          <a:p>
            <a:pPr lvl="0" algn="just">
              <a:buFont typeface="Arial" pitchFamily="34" charset="0"/>
              <a:buChar char="•"/>
            </a:pPr>
            <a:r>
              <a:rPr lang="el-GR" sz="2200" dirty="0"/>
              <a:t>την προσέλκυση πολιτών – χρηστών με σκοπό την αναψυχή, την άθληση, την ενημέρωση και την ανάπτυξη της περιβαλλοντικής ευαισθησίας.</a:t>
            </a:r>
            <a:endParaRPr lang="el-GR" sz="2200" b="1" dirty="0">
              <a:solidFill>
                <a:schemeClr val="tx2"/>
              </a:solidFill>
              <a:latin typeface="Arial" pitchFamily="34" charset="0"/>
              <a:ea typeface="Calibri" pitchFamily="34" charset="0"/>
              <a:cs typeface="Arial" pitchFamily="34" charset="0"/>
            </a:endParaRPr>
          </a:p>
          <a:p>
            <a:pPr lvl="0" algn="just"/>
            <a:endParaRPr lang="el-GR" sz="3200" dirty="0">
              <a:solidFill>
                <a:schemeClr val="tx2"/>
              </a:solidFill>
              <a:latin typeface="Arial" pitchFamily="34" charset="0"/>
              <a:cs typeface="Arial" pitchFamily="34" charset="0"/>
            </a:endParaRPr>
          </a:p>
          <a:p>
            <a:pPr algn="just"/>
            <a:endParaRPr lang="el-GR" sz="2000" b="1" dirty="0"/>
          </a:p>
          <a:p>
            <a:pPr algn="just"/>
            <a:endParaRPr lang="el-GR" sz="2000" b="1" dirty="0"/>
          </a:p>
        </p:txBody>
      </p:sp>
      <p:pic>
        <p:nvPicPr>
          <p:cNvPr id="5" name="4 - Εικόνα" descr="C:\Users\user.user-PC.000\Desktop\ΕΥΞΕΙΝΗ\EMBLHMA DHMOY FYLHS.jpg"/>
          <p:cNvPicPr/>
          <p:nvPr/>
        </p:nvPicPr>
        <p:blipFill>
          <a:blip r:embed="rId2" cstate="print"/>
          <a:srcRect/>
          <a:stretch>
            <a:fillRect/>
          </a:stretch>
        </p:blipFill>
        <p:spPr bwMode="auto">
          <a:xfrm>
            <a:off x="7740352" y="5661248"/>
            <a:ext cx="1214327" cy="1029172"/>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88640"/>
            <a:ext cx="7772400" cy="954344"/>
          </a:xfrm>
        </p:spPr>
        <p:txBody>
          <a:bodyPr>
            <a:normAutofit/>
          </a:bodyPr>
          <a:lstStyle/>
          <a:p>
            <a:pPr algn="ctr"/>
            <a:endParaRPr lang="el-GR" sz="2200" dirty="0">
              <a:latin typeface="Times New Roman" pitchFamily="18" charset="0"/>
              <a:cs typeface="Times New Roman" pitchFamily="18" charset="0"/>
            </a:endParaRPr>
          </a:p>
        </p:txBody>
      </p:sp>
      <p:sp>
        <p:nvSpPr>
          <p:cNvPr id="3" name="Subtitle 2"/>
          <p:cNvSpPr>
            <a:spLocks noGrp="1"/>
          </p:cNvSpPr>
          <p:nvPr>
            <p:ph type="subTitle" idx="1"/>
          </p:nvPr>
        </p:nvSpPr>
        <p:spPr>
          <a:xfrm>
            <a:off x="571472" y="1142984"/>
            <a:ext cx="7776864" cy="4734288"/>
          </a:xfrm>
        </p:spPr>
        <p:txBody>
          <a:bodyPr>
            <a:normAutofit lnSpcReduction="10000"/>
          </a:bodyPr>
          <a:lstStyle/>
          <a:p>
            <a:pPr algn="just"/>
            <a:endParaRPr lang="en-US" sz="1600" dirty="0"/>
          </a:p>
          <a:p>
            <a:pPr algn="just"/>
            <a:endParaRPr lang="en-US" sz="1600" dirty="0"/>
          </a:p>
          <a:p>
            <a:pPr algn="just"/>
            <a:endParaRPr lang="el-GR" sz="2200" dirty="0"/>
          </a:p>
          <a:p>
            <a:pPr algn="just"/>
            <a:r>
              <a:rPr lang="el-GR" sz="2400" dirty="0"/>
              <a:t>	</a:t>
            </a:r>
            <a:r>
              <a:rPr lang="en-US" sz="2400" dirty="0"/>
              <a:t>H</a:t>
            </a:r>
            <a:r>
              <a:rPr lang="el-GR" sz="2400" dirty="0"/>
              <a:t> μελέτη της ανάπλασης της χωματερής περιλαμβάνει τον διαχωρισμό της αποκατεστημένης περιοχής σε διακριτές ενότητες με τις αντίστοιχες χρήσεις. </a:t>
            </a:r>
          </a:p>
          <a:p>
            <a:pPr algn="just"/>
            <a:endParaRPr lang="el-GR" sz="2400" dirty="0"/>
          </a:p>
          <a:p>
            <a:pPr algn="just"/>
            <a:endParaRPr lang="el-GR" sz="2400" dirty="0"/>
          </a:p>
          <a:p>
            <a:pPr algn="just"/>
            <a:r>
              <a:rPr lang="el-GR" sz="2400" dirty="0"/>
              <a:t>Οι προτεινόμενες ενότητες είναι οι ακόλουθες</a:t>
            </a:r>
            <a:r>
              <a:rPr lang="en-US" sz="2400" dirty="0"/>
              <a:t>: </a:t>
            </a:r>
            <a:endParaRPr lang="el-GR" sz="2400" dirty="0"/>
          </a:p>
          <a:p>
            <a:pPr algn="just"/>
            <a:endParaRPr lang="el-GR" sz="1600" b="1" dirty="0"/>
          </a:p>
          <a:p>
            <a:pPr lvl="0" algn="l"/>
            <a:endParaRPr lang="el-GR" sz="2000" dirty="0"/>
          </a:p>
          <a:p>
            <a:pPr lvl="0" algn="l"/>
            <a:endParaRPr lang="el-GR" sz="2000" dirty="0"/>
          </a:p>
          <a:p>
            <a:r>
              <a:rPr lang="el-GR" sz="2000" dirty="0"/>
              <a:t> </a:t>
            </a:r>
          </a:p>
          <a:p>
            <a:pPr algn="just"/>
            <a:endParaRPr lang="el-GR" sz="2000" dirty="0"/>
          </a:p>
          <a:p>
            <a:pPr lvl="0" algn="just"/>
            <a:endParaRPr lang="el-GR" sz="2000" b="1" dirty="0">
              <a:solidFill>
                <a:schemeClr val="tx2"/>
              </a:solidFill>
              <a:latin typeface="Arial" pitchFamily="34" charset="0"/>
              <a:ea typeface="Calibri" pitchFamily="34" charset="0"/>
              <a:cs typeface="Arial" pitchFamily="34" charset="0"/>
            </a:endParaRPr>
          </a:p>
          <a:p>
            <a:pPr lvl="0" algn="just"/>
            <a:endParaRPr lang="el-GR" sz="3200" dirty="0">
              <a:solidFill>
                <a:schemeClr val="tx2"/>
              </a:solidFill>
              <a:latin typeface="Arial" pitchFamily="34" charset="0"/>
              <a:cs typeface="Arial" pitchFamily="34" charset="0"/>
            </a:endParaRPr>
          </a:p>
          <a:p>
            <a:pPr algn="just"/>
            <a:endParaRPr lang="el-GR" sz="2000" b="1" dirty="0"/>
          </a:p>
          <a:p>
            <a:pPr algn="just"/>
            <a:endParaRPr lang="el-GR" sz="2000" b="1" dirty="0"/>
          </a:p>
        </p:txBody>
      </p:sp>
      <p:pic>
        <p:nvPicPr>
          <p:cNvPr id="5" name="4 - Εικόνα" descr="C:\Users\user.user-PC.000\Desktop\ΕΥΞΕΙΝΗ\EMBLHMA DHMOY FYLHS.jpg"/>
          <p:cNvPicPr/>
          <p:nvPr/>
        </p:nvPicPr>
        <p:blipFill>
          <a:blip r:embed="rId2" cstate="print"/>
          <a:srcRect/>
          <a:stretch>
            <a:fillRect/>
          </a:stretch>
        </p:blipFill>
        <p:spPr bwMode="auto">
          <a:xfrm>
            <a:off x="7358082" y="5572140"/>
            <a:ext cx="1214327" cy="1029172"/>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88640"/>
            <a:ext cx="7772400" cy="216024"/>
          </a:xfrm>
        </p:spPr>
        <p:txBody>
          <a:bodyPr>
            <a:normAutofit fontScale="90000"/>
          </a:bodyPr>
          <a:lstStyle/>
          <a:p>
            <a:pPr algn="ctr"/>
            <a:endParaRPr lang="el-GR" sz="2200" dirty="0">
              <a:latin typeface="Times New Roman" pitchFamily="18" charset="0"/>
              <a:cs typeface="Times New Roman" pitchFamily="18" charset="0"/>
            </a:endParaRPr>
          </a:p>
        </p:txBody>
      </p:sp>
      <p:sp>
        <p:nvSpPr>
          <p:cNvPr id="3" name="Subtitle 2"/>
          <p:cNvSpPr>
            <a:spLocks noGrp="1"/>
          </p:cNvSpPr>
          <p:nvPr>
            <p:ph type="subTitle" idx="1"/>
          </p:nvPr>
        </p:nvSpPr>
        <p:spPr>
          <a:xfrm>
            <a:off x="571472" y="260648"/>
            <a:ext cx="7776864" cy="5616624"/>
          </a:xfrm>
        </p:spPr>
        <p:txBody>
          <a:bodyPr>
            <a:normAutofit fontScale="77500" lnSpcReduction="20000"/>
          </a:bodyPr>
          <a:lstStyle/>
          <a:p>
            <a:pPr lvl="0" algn="just"/>
            <a:endParaRPr lang="el-GR" sz="1600" b="1" dirty="0"/>
          </a:p>
          <a:p>
            <a:pPr algn="just"/>
            <a:endParaRPr lang="el-GR" sz="2000" dirty="0"/>
          </a:p>
          <a:p>
            <a:pPr algn="just">
              <a:buFont typeface="Wingdings" pitchFamily="2" charset="2"/>
              <a:buChar char="v"/>
            </a:pPr>
            <a:r>
              <a:rPr lang="el-GR" sz="2800" b="1" dirty="0"/>
              <a:t>Ενότητα Ανανεώσιμων Πηγών Ενέργειας</a:t>
            </a:r>
            <a:r>
              <a:rPr lang="en-US" sz="2800" b="1" dirty="0"/>
              <a:t> - </a:t>
            </a:r>
            <a:r>
              <a:rPr lang="el-GR" sz="2800" b="1" dirty="0"/>
              <a:t>Ε</a:t>
            </a:r>
            <a:r>
              <a:rPr lang="el-GR" sz="2800" dirty="0"/>
              <a:t>νεργειακό Πάρκο </a:t>
            </a:r>
            <a:endParaRPr lang="el-GR" sz="2800" b="1" dirty="0"/>
          </a:p>
          <a:p>
            <a:pPr algn="just"/>
            <a:r>
              <a:rPr lang="en-US" sz="2800" b="1" dirty="0"/>
              <a:t> </a:t>
            </a:r>
            <a:endParaRPr lang="el-GR" sz="2800" dirty="0"/>
          </a:p>
          <a:p>
            <a:pPr lvl="0" algn="just">
              <a:lnSpc>
                <a:spcPct val="170000"/>
              </a:lnSpc>
            </a:pPr>
            <a:r>
              <a:rPr lang="el-GR" sz="2800" dirty="0"/>
              <a:t>Ανάπτυξη εγκαταστάσεων παραγωγής ενέργειας από ανανεώσιμες πηγές: </a:t>
            </a:r>
            <a:r>
              <a:rPr lang="el-GR" sz="2900" dirty="0"/>
              <a:t> </a:t>
            </a:r>
          </a:p>
          <a:p>
            <a:pPr lvl="0" algn="just">
              <a:lnSpc>
                <a:spcPct val="170000"/>
              </a:lnSpc>
            </a:pPr>
            <a:r>
              <a:rPr lang="el-GR" sz="2900" dirty="0"/>
              <a:t>Εγκατάσταση </a:t>
            </a:r>
            <a:r>
              <a:rPr lang="el-GR" sz="2900" dirty="0" err="1"/>
              <a:t>Φωτοβολταϊκών</a:t>
            </a:r>
            <a:r>
              <a:rPr lang="el-GR" sz="2900" dirty="0"/>
              <a:t> σταθμών </a:t>
            </a:r>
            <a:r>
              <a:rPr lang="el-GR" sz="2900"/>
              <a:t>ισχύος 9,80 ΜW </a:t>
            </a:r>
            <a:r>
              <a:rPr lang="el-GR" sz="2900" dirty="0"/>
              <a:t>και Αιολικών σταθμών </a:t>
            </a:r>
            <a:r>
              <a:rPr lang="el-GR" sz="2900"/>
              <a:t>παραγωγής ενέργειας.</a:t>
            </a:r>
            <a:endParaRPr lang="el-GR" sz="2900" dirty="0"/>
          </a:p>
          <a:p>
            <a:pPr lvl="0" algn="just"/>
            <a:endParaRPr lang="el-GR" sz="2900" dirty="0"/>
          </a:p>
          <a:p>
            <a:pPr algn="just"/>
            <a:r>
              <a:rPr lang="el-GR" sz="2800" dirty="0"/>
              <a:t>	Οι εγκαταστάσεις αυτές σε συνδυασμό με το μικρό υδροηλεκτρικό σύστημα παραγωγής ενέργειας, δημιουργούν μια ενότητα ανανεώσιμων πηγών ενέργειας – ενεργειακό πάρκο, που πέρα από τη συνεισφορά του στην ενεργειακή αυτονομία του χώρου και άλλων εγκαταστάσεων στο Δήμο, αποτελεί μία ενιαία επιμορφωτική και επικοινωνιακή διαδρομή για τους επισκέπτες σχετικά με την προώθηση των Α.Π.Ε. </a:t>
            </a:r>
            <a:endParaRPr lang="el-GR" sz="3200" dirty="0">
              <a:solidFill>
                <a:schemeClr val="tx2"/>
              </a:solidFill>
              <a:latin typeface="Arial" pitchFamily="34" charset="0"/>
              <a:cs typeface="Arial" pitchFamily="34" charset="0"/>
            </a:endParaRPr>
          </a:p>
          <a:p>
            <a:pPr algn="just"/>
            <a:endParaRPr lang="el-GR" sz="2000" b="1" dirty="0"/>
          </a:p>
          <a:p>
            <a:pPr algn="just"/>
            <a:endParaRPr lang="el-GR" sz="2000" b="1" dirty="0"/>
          </a:p>
        </p:txBody>
      </p:sp>
      <p:pic>
        <p:nvPicPr>
          <p:cNvPr id="5" name="4 - Εικόνα" descr="C:\Users\user.user-PC.000\Desktop\ΕΥΞΕΙΝΗ\EMBLHMA DHMOY FYLHS.jpg"/>
          <p:cNvPicPr/>
          <p:nvPr/>
        </p:nvPicPr>
        <p:blipFill>
          <a:blip r:embed="rId2" cstate="print"/>
          <a:srcRect/>
          <a:stretch>
            <a:fillRect/>
          </a:stretch>
        </p:blipFill>
        <p:spPr bwMode="auto">
          <a:xfrm>
            <a:off x="7358082" y="5572140"/>
            <a:ext cx="1214327" cy="1029172"/>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88640"/>
            <a:ext cx="7772400" cy="525716"/>
          </a:xfrm>
        </p:spPr>
        <p:txBody>
          <a:bodyPr>
            <a:normAutofit/>
          </a:bodyPr>
          <a:lstStyle/>
          <a:p>
            <a:pPr algn="ctr"/>
            <a:endParaRPr lang="el-GR" sz="2200" dirty="0">
              <a:latin typeface="Times New Roman" pitchFamily="18" charset="0"/>
              <a:cs typeface="Times New Roman" pitchFamily="18" charset="0"/>
            </a:endParaRPr>
          </a:p>
        </p:txBody>
      </p:sp>
      <p:sp>
        <p:nvSpPr>
          <p:cNvPr id="3" name="Subtitle 2"/>
          <p:cNvSpPr>
            <a:spLocks noGrp="1"/>
          </p:cNvSpPr>
          <p:nvPr>
            <p:ph type="subTitle" idx="1"/>
          </p:nvPr>
        </p:nvSpPr>
        <p:spPr>
          <a:xfrm>
            <a:off x="571472" y="764704"/>
            <a:ext cx="7776864" cy="5184006"/>
          </a:xfrm>
        </p:spPr>
        <p:txBody>
          <a:bodyPr>
            <a:normAutofit lnSpcReduction="10000"/>
          </a:bodyPr>
          <a:lstStyle/>
          <a:p>
            <a:pPr algn="just">
              <a:buFont typeface="Wingdings" pitchFamily="2" charset="2"/>
              <a:buChar char="v"/>
            </a:pPr>
            <a:r>
              <a:rPr lang="el-GR" sz="2200" b="1" dirty="0"/>
              <a:t>Ενότητα κύκλος του νερού</a:t>
            </a:r>
          </a:p>
          <a:p>
            <a:pPr algn="just"/>
            <a:r>
              <a:rPr lang="el-GR" sz="1800" dirty="0"/>
              <a:t> </a:t>
            </a:r>
          </a:p>
          <a:p>
            <a:pPr algn="just"/>
            <a:r>
              <a:rPr lang="el-GR" sz="1800" dirty="0"/>
              <a:t>	</a:t>
            </a:r>
            <a:r>
              <a:rPr lang="el-GR" sz="2200" dirty="0"/>
              <a:t>Η ενότητα αυτή είναι κυρίως επιμορφωτική, θα περιλαμβάνει μία μεγάλη </a:t>
            </a:r>
            <a:r>
              <a:rPr lang="el-GR" sz="2200" dirty="0" err="1"/>
              <a:t>λιμνοδεξαμενή</a:t>
            </a:r>
            <a:r>
              <a:rPr lang="el-GR" sz="2200" dirty="0"/>
              <a:t> η οποία θα τροφοδοτείται από μικρό κανάλι – ποταμό που θα ξεκινά την διαδρομή του από το ψηλότερο σημείο του αποκατεστημένου χώρου. Το κανάλι με τη σειρά του θα τροφοδοτείται με από τη </a:t>
            </a:r>
            <a:r>
              <a:rPr lang="el-GR" sz="2200" dirty="0" err="1"/>
              <a:t>λιμνοδεξαμενή</a:t>
            </a:r>
            <a:r>
              <a:rPr lang="el-GR" sz="2200" dirty="0"/>
              <a:t>, μέσω </a:t>
            </a:r>
            <a:r>
              <a:rPr lang="el-GR" sz="2200" dirty="0" err="1"/>
              <a:t>αντλητικού</a:t>
            </a:r>
            <a:r>
              <a:rPr lang="el-GR" sz="2200" dirty="0"/>
              <a:t> συγκροτήματος. Κατά μήκος της διαδρομής θα υπάρχουν σημεία ενημέρωσης με τον κύκλο του νερού (βροχές, διήθηση, πηγές, ποτάμι, θάλασσα και εξάτμιση) </a:t>
            </a:r>
          </a:p>
          <a:p>
            <a:pPr algn="just"/>
            <a:r>
              <a:rPr lang="el-GR" sz="2200" dirty="0"/>
              <a:t>	Στο κανάλι θα διαμορφωθεί μια περιοχή με σημαντική κλίση όπου θα εγκατασταθεί μια μικρή μονάδα παραγωγής υδροηλεκτρικής ενέργειας που θα έχει τη δυνατότητα να τροφοδοτεί το </a:t>
            </a:r>
            <a:r>
              <a:rPr lang="el-GR" sz="2200" dirty="0" err="1"/>
              <a:t>αντλητικό</a:t>
            </a:r>
            <a:r>
              <a:rPr lang="el-GR" sz="2200" dirty="0"/>
              <a:t> συγκρότημα. </a:t>
            </a:r>
          </a:p>
          <a:p>
            <a:pPr lvl="0" algn="l"/>
            <a:endParaRPr lang="el-GR" sz="2000" dirty="0"/>
          </a:p>
          <a:p>
            <a:r>
              <a:rPr lang="el-GR" sz="2000" dirty="0"/>
              <a:t> </a:t>
            </a:r>
          </a:p>
          <a:p>
            <a:pPr algn="just"/>
            <a:endParaRPr lang="el-GR" sz="2000" dirty="0"/>
          </a:p>
          <a:p>
            <a:pPr lvl="0" algn="just"/>
            <a:endParaRPr lang="el-GR" sz="2000" b="1" dirty="0">
              <a:solidFill>
                <a:schemeClr val="tx2"/>
              </a:solidFill>
              <a:latin typeface="Arial" pitchFamily="34" charset="0"/>
              <a:ea typeface="Calibri" pitchFamily="34" charset="0"/>
              <a:cs typeface="Arial" pitchFamily="34" charset="0"/>
            </a:endParaRPr>
          </a:p>
          <a:p>
            <a:pPr lvl="0" algn="just"/>
            <a:endParaRPr lang="el-GR" sz="3200" dirty="0">
              <a:solidFill>
                <a:schemeClr val="tx2"/>
              </a:solidFill>
              <a:latin typeface="Arial" pitchFamily="34" charset="0"/>
              <a:cs typeface="Arial" pitchFamily="34" charset="0"/>
            </a:endParaRPr>
          </a:p>
          <a:p>
            <a:pPr algn="just"/>
            <a:endParaRPr lang="el-GR" sz="2000" b="1" dirty="0"/>
          </a:p>
          <a:p>
            <a:pPr algn="just"/>
            <a:endParaRPr lang="el-GR" sz="2000" b="1" dirty="0"/>
          </a:p>
        </p:txBody>
      </p:sp>
      <p:pic>
        <p:nvPicPr>
          <p:cNvPr id="5" name="4 - Εικόνα" descr="C:\Users\user.user-PC.000\Desktop\ΕΥΞΕΙΝΗ\EMBLHMA DHMOY FYLHS.jpg"/>
          <p:cNvPicPr/>
          <p:nvPr/>
        </p:nvPicPr>
        <p:blipFill>
          <a:blip r:embed="rId2" cstate="print"/>
          <a:srcRect/>
          <a:stretch>
            <a:fillRect/>
          </a:stretch>
        </p:blipFill>
        <p:spPr bwMode="auto">
          <a:xfrm>
            <a:off x="7358082" y="5572140"/>
            <a:ext cx="1214327" cy="1029172"/>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88640"/>
            <a:ext cx="7772400" cy="668592"/>
          </a:xfrm>
        </p:spPr>
        <p:txBody>
          <a:bodyPr>
            <a:normAutofit/>
          </a:bodyPr>
          <a:lstStyle/>
          <a:p>
            <a:pPr algn="ctr"/>
            <a:endParaRPr lang="el-GR" sz="2200" dirty="0">
              <a:latin typeface="Times New Roman" pitchFamily="18" charset="0"/>
              <a:cs typeface="Times New Roman" pitchFamily="18" charset="0"/>
            </a:endParaRPr>
          </a:p>
        </p:txBody>
      </p:sp>
      <p:sp>
        <p:nvSpPr>
          <p:cNvPr id="3" name="Subtitle 2"/>
          <p:cNvSpPr>
            <a:spLocks noGrp="1"/>
          </p:cNvSpPr>
          <p:nvPr>
            <p:ph type="subTitle" idx="1"/>
          </p:nvPr>
        </p:nvSpPr>
        <p:spPr>
          <a:xfrm>
            <a:off x="571472" y="1142984"/>
            <a:ext cx="7776864" cy="4734288"/>
          </a:xfrm>
        </p:spPr>
        <p:txBody>
          <a:bodyPr>
            <a:normAutofit/>
          </a:bodyPr>
          <a:lstStyle/>
          <a:p>
            <a:pPr algn="just">
              <a:buFont typeface="Wingdings" pitchFamily="2" charset="2"/>
              <a:buChar char="v"/>
            </a:pPr>
            <a:r>
              <a:rPr lang="el-GR" sz="2200" b="1" dirty="0"/>
              <a:t>Ενότητα χώρων αναψυχής και ήπιων αθλητικών δραστηριοτήτων </a:t>
            </a:r>
            <a:endParaRPr lang="el-GR" sz="2200" dirty="0"/>
          </a:p>
          <a:p>
            <a:pPr algn="just"/>
            <a:r>
              <a:rPr lang="el-GR" sz="2000" dirty="0"/>
              <a:t>	</a:t>
            </a:r>
          </a:p>
          <a:p>
            <a:pPr algn="just"/>
            <a:r>
              <a:rPr lang="el-GR" sz="2000" dirty="0"/>
              <a:t>	</a:t>
            </a:r>
            <a:r>
              <a:rPr lang="el-GR" sz="2200" dirty="0"/>
              <a:t>Στην ενότητα αυτή προβλέπεται η δημιουργία μονοπατιών – διαδρομών που θα εξυπηρετούν την πεζοπορία, το τρέξιμο, την ποδηλασία κλπ. </a:t>
            </a:r>
          </a:p>
          <a:p>
            <a:pPr algn="just"/>
            <a:r>
              <a:rPr lang="el-GR" sz="2200" dirty="0"/>
              <a:t>	Σε τμήμα της ενότητας αυτής προβλέπεται η ανάπτυξη βοτανικού κήπου που θα περιλαμβάνει ένα σύστημα θερμοκηπίων. </a:t>
            </a:r>
          </a:p>
          <a:p>
            <a:pPr algn="just"/>
            <a:endParaRPr lang="el-GR" sz="2200" dirty="0"/>
          </a:p>
          <a:p>
            <a:pPr algn="just"/>
            <a:r>
              <a:rPr lang="el-GR" sz="2200" dirty="0"/>
              <a:t>	Επίσης σε όλη την ενότητα αυτή θα μπορούν να φυτευτούν και να αναπτυχθούν φυτά από όλο τον κόσμο με ειδική επεξηγηματική σήμανση προς ενημέρωση των επισκεπτών. </a:t>
            </a:r>
          </a:p>
          <a:p>
            <a:pPr algn="just"/>
            <a:endParaRPr lang="el-GR" sz="2000" dirty="0"/>
          </a:p>
          <a:p>
            <a:pPr algn="just"/>
            <a:endParaRPr lang="el-GR" sz="2000" dirty="0"/>
          </a:p>
          <a:p>
            <a:pPr lvl="0" algn="just"/>
            <a:endParaRPr lang="el-GR" sz="2000" b="1" dirty="0">
              <a:solidFill>
                <a:schemeClr val="tx2"/>
              </a:solidFill>
              <a:latin typeface="Arial" pitchFamily="34" charset="0"/>
              <a:ea typeface="Calibri" pitchFamily="34" charset="0"/>
              <a:cs typeface="Arial" pitchFamily="34" charset="0"/>
            </a:endParaRPr>
          </a:p>
          <a:p>
            <a:pPr lvl="0" algn="just"/>
            <a:endParaRPr lang="el-GR" sz="3200" dirty="0">
              <a:solidFill>
                <a:schemeClr val="tx2"/>
              </a:solidFill>
              <a:latin typeface="Arial" pitchFamily="34" charset="0"/>
              <a:cs typeface="Arial" pitchFamily="34" charset="0"/>
            </a:endParaRPr>
          </a:p>
          <a:p>
            <a:pPr algn="just"/>
            <a:endParaRPr lang="el-GR" sz="2000" b="1" dirty="0"/>
          </a:p>
          <a:p>
            <a:pPr algn="just"/>
            <a:endParaRPr lang="el-GR" sz="2000" b="1" dirty="0"/>
          </a:p>
        </p:txBody>
      </p:sp>
      <p:pic>
        <p:nvPicPr>
          <p:cNvPr id="5" name="4 - Εικόνα" descr="C:\Users\user.user-PC.000\Desktop\ΕΥΞΕΙΝΗ\EMBLHMA DHMOY FYLHS.jpg"/>
          <p:cNvPicPr/>
          <p:nvPr/>
        </p:nvPicPr>
        <p:blipFill>
          <a:blip r:embed="rId2" cstate="print"/>
          <a:srcRect/>
          <a:stretch>
            <a:fillRect/>
          </a:stretch>
        </p:blipFill>
        <p:spPr bwMode="auto">
          <a:xfrm>
            <a:off x="7358082" y="5572140"/>
            <a:ext cx="1214327" cy="1029172"/>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88640"/>
            <a:ext cx="7772400" cy="525716"/>
          </a:xfrm>
        </p:spPr>
        <p:txBody>
          <a:bodyPr>
            <a:normAutofit/>
          </a:bodyPr>
          <a:lstStyle/>
          <a:p>
            <a:pPr algn="ctr"/>
            <a:endParaRPr lang="el-GR" sz="2200" dirty="0">
              <a:latin typeface="Times New Roman" pitchFamily="18" charset="0"/>
              <a:cs typeface="Times New Roman" pitchFamily="18" charset="0"/>
            </a:endParaRPr>
          </a:p>
        </p:txBody>
      </p:sp>
      <p:sp>
        <p:nvSpPr>
          <p:cNvPr id="3" name="Subtitle 2"/>
          <p:cNvSpPr>
            <a:spLocks noGrp="1"/>
          </p:cNvSpPr>
          <p:nvPr>
            <p:ph type="subTitle" idx="1"/>
          </p:nvPr>
        </p:nvSpPr>
        <p:spPr>
          <a:xfrm>
            <a:off x="571472" y="692696"/>
            <a:ext cx="7776864" cy="5113138"/>
          </a:xfrm>
        </p:spPr>
        <p:txBody>
          <a:bodyPr>
            <a:normAutofit fontScale="92500" lnSpcReduction="20000"/>
          </a:bodyPr>
          <a:lstStyle/>
          <a:p>
            <a:pPr algn="just">
              <a:buFont typeface="Wingdings" pitchFamily="2" charset="2"/>
              <a:buChar char="v"/>
            </a:pPr>
            <a:r>
              <a:rPr lang="el-GR" sz="2400" b="1" dirty="0"/>
              <a:t>Ενότητα εκπαίδευσης κι επιμόρφωσης </a:t>
            </a:r>
          </a:p>
          <a:p>
            <a:pPr algn="just"/>
            <a:endParaRPr lang="el-GR" sz="2000" dirty="0"/>
          </a:p>
          <a:p>
            <a:pPr algn="just"/>
            <a:r>
              <a:rPr lang="el-GR" sz="2000" b="1" dirty="0"/>
              <a:t>	</a:t>
            </a:r>
            <a:r>
              <a:rPr lang="el-GR" sz="2400" dirty="0"/>
              <a:t>Σε αυτή την ενότητα θα αναπτυχθούν δραστηριότητες ενημέρωσης και εκπαίδευσης πολιτών σε θέματα περιβάλλοντος σε συνεργασία με πανεπιστήμια και γενικότερα με επιστημονικούς φορείς. </a:t>
            </a:r>
          </a:p>
          <a:p>
            <a:pPr algn="just"/>
            <a:endParaRPr lang="el-GR" sz="2200" dirty="0"/>
          </a:p>
          <a:p>
            <a:pPr algn="just"/>
            <a:r>
              <a:rPr lang="el-GR" sz="2200" dirty="0"/>
              <a:t>	</a:t>
            </a:r>
            <a:r>
              <a:rPr lang="el-GR" sz="2400" dirty="0"/>
              <a:t>Η ενότητα αυτή θα περιλαμβάνει και ένα μουσείο απορριμμάτων που θα αναπτυχθεί στα υφιστάμενα κτίρια του χώρου.</a:t>
            </a:r>
          </a:p>
          <a:p>
            <a:pPr algn="just"/>
            <a:endParaRPr lang="el-GR" sz="2200" dirty="0"/>
          </a:p>
          <a:p>
            <a:pPr algn="just"/>
            <a:r>
              <a:rPr lang="el-GR" sz="2200" dirty="0"/>
              <a:t>	</a:t>
            </a:r>
            <a:r>
              <a:rPr lang="el-GR" sz="2400" dirty="0"/>
              <a:t>Επιπλέον, στα πλαίσια του επιμορφωτικού χαρακτήρα του αποκατεστημένου χώρου, και σε συνεργασία με τα αρμόδια τμήματα αρχαιολογίας, θα γίνουν παρεμβάσεις ανάδειξης του αρχαίου τοίχους ΔΕΜΑ που βρίσκεται στα ανατολικά του συνολικού γηπέδου. </a:t>
            </a:r>
            <a:r>
              <a:rPr lang="el-GR" sz="2200" dirty="0"/>
              <a:t> </a:t>
            </a:r>
          </a:p>
          <a:p>
            <a:pPr algn="just"/>
            <a:endParaRPr lang="el-GR" sz="2000" dirty="0"/>
          </a:p>
          <a:p>
            <a:pPr lvl="0" algn="just"/>
            <a:endParaRPr lang="el-GR" sz="2000" b="1" dirty="0">
              <a:solidFill>
                <a:schemeClr val="tx2"/>
              </a:solidFill>
              <a:latin typeface="Arial" pitchFamily="34" charset="0"/>
              <a:ea typeface="Calibri" pitchFamily="34" charset="0"/>
              <a:cs typeface="Arial" pitchFamily="34" charset="0"/>
            </a:endParaRPr>
          </a:p>
          <a:p>
            <a:pPr lvl="0" algn="just"/>
            <a:endParaRPr lang="el-GR" sz="3200" dirty="0">
              <a:solidFill>
                <a:schemeClr val="tx2"/>
              </a:solidFill>
              <a:latin typeface="Arial" pitchFamily="34" charset="0"/>
              <a:cs typeface="Arial" pitchFamily="34" charset="0"/>
            </a:endParaRPr>
          </a:p>
          <a:p>
            <a:pPr algn="just"/>
            <a:endParaRPr lang="el-GR" sz="2000" b="1" dirty="0"/>
          </a:p>
          <a:p>
            <a:pPr algn="just"/>
            <a:endParaRPr lang="el-GR" sz="2000" b="1" dirty="0"/>
          </a:p>
        </p:txBody>
      </p:sp>
      <p:pic>
        <p:nvPicPr>
          <p:cNvPr id="5" name="4 - Εικόνα" descr="C:\Users\user.user-PC.000\Desktop\ΕΥΞΕΙΝΗ\EMBLHMA DHMOY FYLHS.jpg"/>
          <p:cNvPicPr/>
          <p:nvPr/>
        </p:nvPicPr>
        <p:blipFill>
          <a:blip r:embed="rId2" cstate="print"/>
          <a:srcRect/>
          <a:stretch>
            <a:fillRect/>
          </a:stretch>
        </p:blipFill>
        <p:spPr bwMode="auto">
          <a:xfrm>
            <a:off x="7358082" y="5572140"/>
            <a:ext cx="1214327" cy="1029172"/>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88640"/>
            <a:ext cx="7772400" cy="454278"/>
          </a:xfrm>
        </p:spPr>
        <p:txBody>
          <a:bodyPr>
            <a:normAutofit/>
          </a:bodyPr>
          <a:lstStyle/>
          <a:p>
            <a:pPr algn="ctr"/>
            <a:endParaRPr lang="el-GR" sz="2200" dirty="0">
              <a:latin typeface="Times New Roman" pitchFamily="18" charset="0"/>
              <a:cs typeface="Times New Roman" pitchFamily="18" charset="0"/>
            </a:endParaRPr>
          </a:p>
        </p:txBody>
      </p:sp>
      <p:sp>
        <p:nvSpPr>
          <p:cNvPr id="3" name="Subtitle 2"/>
          <p:cNvSpPr>
            <a:spLocks noGrp="1"/>
          </p:cNvSpPr>
          <p:nvPr>
            <p:ph type="subTitle" idx="1"/>
          </p:nvPr>
        </p:nvSpPr>
        <p:spPr>
          <a:xfrm>
            <a:off x="571472" y="1142984"/>
            <a:ext cx="7776864" cy="4734288"/>
          </a:xfrm>
        </p:spPr>
        <p:txBody>
          <a:bodyPr>
            <a:normAutofit/>
          </a:bodyPr>
          <a:lstStyle/>
          <a:p>
            <a:pPr algn="ctr"/>
            <a:endParaRPr lang="el-GR" b="1" dirty="0">
              <a:solidFill>
                <a:schemeClr val="tx2"/>
              </a:solidFill>
              <a:latin typeface="Times New Roman" pitchFamily="18" charset="0"/>
              <a:cs typeface="Times New Roman" pitchFamily="18" charset="0"/>
            </a:endParaRPr>
          </a:p>
          <a:p>
            <a:pPr algn="ctr"/>
            <a:r>
              <a:rPr lang="en-US" b="1" dirty="0">
                <a:solidFill>
                  <a:schemeClr val="tx2"/>
                </a:solidFill>
                <a:latin typeface="Times New Roman" pitchFamily="18" charset="0"/>
                <a:cs typeface="Times New Roman" pitchFamily="18" charset="0"/>
              </a:rPr>
              <a:t>TO </a:t>
            </a:r>
            <a:r>
              <a:rPr lang="el-GR" b="1" dirty="0">
                <a:solidFill>
                  <a:schemeClr val="tx2"/>
                </a:solidFill>
                <a:latin typeface="Times New Roman" pitchFamily="18" charset="0"/>
                <a:cs typeface="Times New Roman" pitchFamily="18" charset="0"/>
              </a:rPr>
              <a:t>ΟΡΑΜΑ ΤΟΥ ΔΗΜΟΥ ΦΥΛΗΣ </a:t>
            </a:r>
          </a:p>
          <a:p>
            <a:pPr algn="ctr"/>
            <a:r>
              <a:rPr lang="el-GR" b="1" dirty="0">
                <a:solidFill>
                  <a:schemeClr val="tx2"/>
                </a:solidFill>
                <a:latin typeface="Times New Roman" pitchFamily="18" charset="0"/>
                <a:cs typeface="Times New Roman" pitchFamily="18" charset="0"/>
              </a:rPr>
              <a:t>ΓΙΑ ΤΗ ΒΙΩΣΙΜΗ ΑΝΑΠΤΥΞΗ</a:t>
            </a:r>
          </a:p>
          <a:p>
            <a:pPr lvl="0" algn="ctr"/>
            <a:endParaRPr lang="el-GR" dirty="0"/>
          </a:p>
          <a:p>
            <a:pPr algn="l"/>
            <a:endParaRPr lang="el-GR" sz="2000" dirty="0"/>
          </a:p>
          <a:p>
            <a:pPr lvl="0" algn="just"/>
            <a:endParaRPr lang="el-GR" sz="2000" b="1" dirty="0">
              <a:solidFill>
                <a:schemeClr val="tx2"/>
              </a:solidFill>
              <a:latin typeface="Arial" pitchFamily="34" charset="0"/>
              <a:ea typeface="Calibri" pitchFamily="34" charset="0"/>
              <a:cs typeface="Arial" pitchFamily="34" charset="0"/>
            </a:endParaRPr>
          </a:p>
          <a:p>
            <a:pPr lvl="0" algn="just"/>
            <a:endParaRPr lang="el-GR" sz="3200" dirty="0">
              <a:solidFill>
                <a:schemeClr val="tx2"/>
              </a:solidFill>
              <a:latin typeface="Arial" pitchFamily="34" charset="0"/>
              <a:cs typeface="Arial" pitchFamily="34" charset="0"/>
            </a:endParaRPr>
          </a:p>
          <a:p>
            <a:pPr algn="just"/>
            <a:endParaRPr lang="el-GR" sz="2000" b="1" dirty="0"/>
          </a:p>
          <a:p>
            <a:pPr algn="just"/>
            <a:endParaRPr lang="el-GR" sz="2000" b="1" dirty="0"/>
          </a:p>
        </p:txBody>
      </p:sp>
      <p:pic>
        <p:nvPicPr>
          <p:cNvPr id="5" name="4 - Εικόνα" descr="Αποτέλεσμα εικόνας για ΒΙΩΣΙΜΗ ΑΝΑΠΤΥΞΗ"/>
          <p:cNvPicPr/>
          <p:nvPr/>
        </p:nvPicPr>
        <p:blipFill>
          <a:blip r:embed="rId2" cstate="print"/>
          <a:srcRect/>
          <a:stretch>
            <a:fillRect/>
          </a:stretch>
        </p:blipFill>
        <p:spPr bwMode="auto">
          <a:xfrm>
            <a:off x="2143108" y="2708920"/>
            <a:ext cx="4140968" cy="2283225"/>
          </a:xfrm>
          <a:prstGeom prst="rect">
            <a:avLst/>
          </a:prstGeom>
          <a:noFill/>
          <a:ln w="9525">
            <a:noFill/>
            <a:miter lim="800000"/>
            <a:headEnd/>
            <a:tailEnd/>
          </a:ln>
        </p:spPr>
      </p:pic>
      <p:pic>
        <p:nvPicPr>
          <p:cNvPr id="6" name="5 - Εικόνα" descr="C:\Users\user.user-PC.000\Desktop\ΕΥΞΕΙΝΗ\EMBLHMA DHMOY FYLHS.jpg"/>
          <p:cNvPicPr/>
          <p:nvPr/>
        </p:nvPicPr>
        <p:blipFill>
          <a:blip r:embed="rId3" cstate="print"/>
          <a:srcRect/>
          <a:stretch>
            <a:fillRect/>
          </a:stretch>
        </p:blipFill>
        <p:spPr bwMode="auto">
          <a:xfrm>
            <a:off x="7358082" y="5572140"/>
            <a:ext cx="1214327" cy="1029172"/>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88640"/>
            <a:ext cx="7772400" cy="525716"/>
          </a:xfrm>
        </p:spPr>
        <p:txBody>
          <a:bodyPr>
            <a:normAutofit/>
          </a:bodyPr>
          <a:lstStyle/>
          <a:p>
            <a:pPr algn="ctr"/>
            <a:endParaRPr lang="el-GR" sz="2200" dirty="0">
              <a:latin typeface="Times New Roman" pitchFamily="18" charset="0"/>
              <a:cs typeface="Times New Roman" pitchFamily="18" charset="0"/>
            </a:endParaRPr>
          </a:p>
        </p:txBody>
      </p:sp>
      <p:sp>
        <p:nvSpPr>
          <p:cNvPr id="3" name="Subtitle 2"/>
          <p:cNvSpPr>
            <a:spLocks noGrp="1"/>
          </p:cNvSpPr>
          <p:nvPr>
            <p:ph type="subTitle" idx="1"/>
          </p:nvPr>
        </p:nvSpPr>
        <p:spPr>
          <a:xfrm>
            <a:off x="571472" y="1142984"/>
            <a:ext cx="7776864" cy="4734288"/>
          </a:xfrm>
        </p:spPr>
        <p:txBody>
          <a:bodyPr>
            <a:normAutofit/>
          </a:bodyPr>
          <a:lstStyle/>
          <a:p>
            <a:pPr algn="ctr"/>
            <a:endParaRPr lang="el-GR" b="1" dirty="0">
              <a:solidFill>
                <a:schemeClr val="tx2"/>
              </a:solidFill>
              <a:latin typeface="Times New Roman" pitchFamily="18" charset="0"/>
              <a:cs typeface="Times New Roman" pitchFamily="18" charset="0"/>
            </a:endParaRPr>
          </a:p>
          <a:p>
            <a:pPr algn="ctr"/>
            <a:endParaRPr lang="el-GR" b="1" dirty="0">
              <a:solidFill>
                <a:schemeClr val="tx2"/>
              </a:solidFill>
              <a:latin typeface="Times New Roman" pitchFamily="18" charset="0"/>
              <a:cs typeface="Times New Roman" pitchFamily="18" charset="0"/>
            </a:endParaRPr>
          </a:p>
          <a:p>
            <a:pPr algn="l">
              <a:buFont typeface="Wingdings" pitchFamily="2" charset="2"/>
              <a:buChar char="ü"/>
            </a:pPr>
            <a:r>
              <a:rPr lang="el-GR" b="1" dirty="0">
                <a:solidFill>
                  <a:schemeClr val="tx2"/>
                </a:solidFill>
                <a:latin typeface="Times New Roman" pitchFamily="18" charset="0"/>
                <a:cs typeface="Times New Roman" pitchFamily="18" charset="0"/>
              </a:rPr>
              <a:t> ΕΝΕΡΓΕΙΑΚΗ ΑΥΤΟΤΕΛΕΙΑ</a:t>
            </a:r>
          </a:p>
          <a:p>
            <a:pPr algn="l">
              <a:buFont typeface="Wingdings" pitchFamily="2" charset="2"/>
              <a:buChar char="ü"/>
            </a:pPr>
            <a:endParaRPr lang="el-GR" b="1" dirty="0">
              <a:solidFill>
                <a:schemeClr val="tx2"/>
              </a:solidFill>
              <a:latin typeface="Times New Roman" pitchFamily="18" charset="0"/>
              <a:cs typeface="Times New Roman" pitchFamily="18" charset="0"/>
            </a:endParaRPr>
          </a:p>
          <a:p>
            <a:pPr algn="l">
              <a:buFont typeface="Wingdings" pitchFamily="2" charset="2"/>
              <a:buChar char="ü"/>
            </a:pPr>
            <a:r>
              <a:rPr lang="el-GR" b="1" dirty="0">
                <a:solidFill>
                  <a:schemeClr val="tx2"/>
                </a:solidFill>
                <a:latin typeface="Times New Roman" pitchFamily="18" charset="0"/>
                <a:cs typeface="Times New Roman" pitchFamily="18" charset="0"/>
              </a:rPr>
              <a:t> ΥΔΡΟΛΟΓΙΚΗ ΑΥΤΟΤΕΛΕΙΑ</a:t>
            </a:r>
          </a:p>
          <a:p>
            <a:pPr algn="l">
              <a:buFont typeface="Wingdings" pitchFamily="2" charset="2"/>
              <a:buChar char="ü"/>
            </a:pPr>
            <a:endParaRPr lang="el-GR" b="1" dirty="0">
              <a:solidFill>
                <a:schemeClr val="tx2"/>
              </a:solidFill>
              <a:latin typeface="Times New Roman" pitchFamily="18" charset="0"/>
              <a:cs typeface="Times New Roman" pitchFamily="18" charset="0"/>
            </a:endParaRPr>
          </a:p>
          <a:p>
            <a:pPr algn="l"/>
            <a:endParaRPr lang="el-GR" dirty="0"/>
          </a:p>
          <a:p>
            <a:pPr algn="l"/>
            <a:endParaRPr lang="el-GR" sz="2000" dirty="0"/>
          </a:p>
          <a:p>
            <a:pPr lvl="0" algn="just"/>
            <a:endParaRPr lang="el-GR" sz="2000" b="1" dirty="0">
              <a:solidFill>
                <a:schemeClr val="tx2"/>
              </a:solidFill>
              <a:latin typeface="Arial" pitchFamily="34" charset="0"/>
              <a:ea typeface="Calibri" pitchFamily="34" charset="0"/>
              <a:cs typeface="Arial" pitchFamily="34" charset="0"/>
            </a:endParaRPr>
          </a:p>
          <a:p>
            <a:pPr lvl="0" algn="just"/>
            <a:endParaRPr lang="el-GR" sz="3200" dirty="0">
              <a:solidFill>
                <a:schemeClr val="tx2"/>
              </a:solidFill>
              <a:latin typeface="Arial" pitchFamily="34" charset="0"/>
              <a:cs typeface="Arial" pitchFamily="34" charset="0"/>
            </a:endParaRPr>
          </a:p>
          <a:p>
            <a:pPr algn="just"/>
            <a:endParaRPr lang="el-GR" sz="2000" b="1" dirty="0"/>
          </a:p>
          <a:p>
            <a:pPr algn="just"/>
            <a:endParaRPr lang="el-GR" sz="2000" b="1" dirty="0"/>
          </a:p>
        </p:txBody>
      </p:sp>
      <p:pic>
        <p:nvPicPr>
          <p:cNvPr id="5" name="4 - Εικόνα" descr="C:\Users\user.user-PC.000\Desktop\ΕΥΞΕΙΝΗ\EMBLHMA DHMOY FYLHS.jpg"/>
          <p:cNvPicPr/>
          <p:nvPr/>
        </p:nvPicPr>
        <p:blipFill>
          <a:blip r:embed="rId2" cstate="print"/>
          <a:srcRect/>
          <a:stretch>
            <a:fillRect/>
          </a:stretch>
        </p:blipFill>
        <p:spPr bwMode="auto">
          <a:xfrm>
            <a:off x="7358082" y="5572140"/>
            <a:ext cx="1214327" cy="1029172"/>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539552" y="0"/>
            <a:ext cx="7851648" cy="620688"/>
          </a:xfrm>
        </p:spPr>
        <p:txBody>
          <a:bodyPr>
            <a:normAutofit fontScale="90000"/>
          </a:bodyPr>
          <a:lstStyle/>
          <a:p>
            <a:endParaRPr lang="el-GR" dirty="0"/>
          </a:p>
        </p:txBody>
      </p:sp>
      <p:sp>
        <p:nvSpPr>
          <p:cNvPr id="3" name="2 - Υπότιτλος"/>
          <p:cNvSpPr>
            <a:spLocks noGrp="1"/>
          </p:cNvSpPr>
          <p:nvPr>
            <p:ph type="subTitle" idx="1"/>
          </p:nvPr>
        </p:nvSpPr>
        <p:spPr>
          <a:xfrm>
            <a:off x="533400" y="692696"/>
            <a:ext cx="7854696" cy="4896544"/>
          </a:xfrm>
        </p:spPr>
        <p:txBody>
          <a:bodyPr>
            <a:normAutofit fontScale="62500" lnSpcReduction="20000"/>
          </a:bodyPr>
          <a:lstStyle/>
          <a:p>
            <a:pPr algn="just"/>
            <a:r>
              <a:rPr lang="el-GR" sz="3800" b="1" u="sng" dirty="0"/>
              <a:t>Σύνταξη και επιμέλεια</a:t>
            </a:r>
          </a:p>
          <a:p>
            <a:pPr algn="just"/>
            <a:endParaRPr lang="el-GR" sz="3800" b="1" u="sng" dirty="0"/>
          </a:p>
          <a:p>
            <a:pPr algn="ctr"/>
            <a:r>
              <a:rPr lang="el-GR" sz="4400" b="1" dirty="0"/>
              <a:t>Αθανάσιος Κ. Σχίζας</a:t>
            </a:r>
          </a:p>
          <a:p>
            <a:pPr algn="ctr"/>
            <a:r>
              <a:rPr lang="el-GR" sz="4400" b="1" dirty="0"/>
              <a:t>Αντιδήμαρχος Τεχνικών  Υπηρεσιών &amp; </a:t>
            </a:r>
          </a:p>
          <a:p>
            <a:pPr algn="ctr"/>
            <a:r>
              <a:rPr lang="el-GR" sz="4400" b="1" dirty="0"/>
              <a:t>Ενεργειακής Διαχείρισης</a:t>
            </a:r>
          </a:p>
          <a:p>
            <a:pPr algn="ctr"/>
            <a:endParaRPr lang="el-GR" sz="4400" dirty="0"/>
          </a:p>
          <a:p>
            <a:pPr algn="ctr"/>
            <a:endParaRPr lang="el-GR" sz="4400" dirty="0"/>
          </a:p>
          <a:p>
            <a:pPr algn="ctr"/>
            <a:r>
              <a:rPr lang="el-GR" sz="4400" b="1" dirty="0"/>
              <a:t>Ιωάννης Ν. </a:t>
            </a:r>
            <a:r>
              <a:rPr lang="el-GR" sz="4400" b="1" dirty="0" err="1"/>
              <a:t>Λιάκος</a:t>
            </a:r>
            <a:r>
              <a:rPr lang="el-GR" sz="4400" b="1" dirty="0"/>
              <a:t> &amp; Μαρίνα Σπ. </a:t>
            </a:r>
            <a:r>
              <a:rPr lang="el-GR" sz="4400" b="1" dirty="0" err="1"/>
              <a:t>Νικολοπούλου</a:t>
            </a:r>
            <a:endParaRPr lang="el-GR" sz="4400" b="1" dirty="0"/>
          </a:p>
          <a:p>
            <a:pPr algn="ctr"/>
            <a:r>
              <a:rPr lang="el-GR" sz="4400" b="1" dirty="0" err="1"/>
              <a:t>Επιστημ</a:t>
            </a:r>
            <a:r>
              <a:rPr lang="el-GR" sz="4400" b="1" dirty="0"/>
              <a:t>. συνεργάτες Δημάρχου</a:t>
            </a:r>
            <a:endParaRPr lang="el-GR" b="1" dirty="0"/>
          </a:p>
          <a:p>
            <a:pPr algn="ctr"/>
            <a:endParaRPr lang="el-GR" dirty="0"/>
          </a:p>
          <a:p>
            <a:pPr algn="ctr"/>
            <a:endParaRPr lang="el-GR" dirty="0"/>
          </a:p>
          <a:p>
            <a:pPr algn="just"/>
            <a:endParaRPr lang="el-GR" dirty="0"/>
          </a:p>
          <a:p>
            <a:pPr algn="just"/>
            <a:r>
              <a:rPr lang="el-GR" u="sng" dirty="0"/>
              <a:t> </a:t>
            </a:r>
          </a:p>
          <a:p>
            <a:pPr algn="just"/>
            <a:endParaRPr lang="el-GR" dirty="0"/>
          </a:p>
        </p:txBody>
      </p:sp>
      <p:pic>
        <p:nvPicPr>
          <p:cNvPr id="4" name="3 - Εικόνα" descr="C:\Users\user.user-PC.000\Desktop\ΕΥΞΕΙΝΗ\EMBLHMA DHMOY FYLHS.jpg"/>
          <p:cNvPicPr/>
          <p:nvPr/>
        </p:nvPicPr>
        <p:blipFill>
          <a:blip r:embed="rId2" cstate="print"/>
          <a:srcRect/>
          <a:stretch>
            <a:fillRect/>
          </a:stretch>
        </p:blipFill>
        <p:spPr bwMode="auto">
          <a:xfrm>
            <a:off x="7358082" y="5572140"/>
            <a:ext cx="1214327" cy="1029172"/>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20 - Έλλειψη"/>
          <p:cNvSpPr/>
          <p:nvPr/>
        </p:nvSpPr>
        <p:spPr>
          <a:xfrm>
            <a:off x="642910" y="3000372"/>
            <a:ext cx="7858180" cy="21431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1 - Τίτλος"/>
          <p:cNvSpPr>
            <a:spLocks noGrp="1"/>
          </p:cNvSpPr>
          <p:nvPr>
            <p:ph type="title"/>
          </p:nvPr>
        </p:nvSpPr>
        <p:spPr>
          <a:xfrm>
            <a:off x="457200" y="285728"/>
            <a:ext cx="8229600" cy="714380"/>
          </a:xfrm>
        </p:spPr>
        <p:txBody>
          <a:bodyPr>
            <a:noAutofit/>
          </a:bodyPr>
          <a:lstStyle/>
          <a:p>
            <a:pPr algn="ctr"/>
            <a:br>
              <a:rPr lang="el-GR" sz="2500" b="1" dirty="0">
                <a:effectLst>
                  <a:outerShdw blurRad="38100" dist="25400" dir="5400000" algn="tl" rotWithShape="0">
                    <a:srgbClr val="000000">
                      <a:alpha val="43000"/>
                    </a:srgbClr>
                  </a:outerShdw>
                </a:effectLst>
                <a:latin typeface="+mn-lt"/>
              </a:rPr>
            </a:br>
            <a:r>
              <a:rPr lang="el-GR" sz="2200" dirty="0">
                <a:solidFill>
                  <a:schemeClr val="accent3">
                    <a:tint val="90000"/>
                    <a:satMod val="120000"/>
                  </a:schemeClr>
                </a:solidFill>
                <a:effectLst>
                  <a:outerShdw blurRad="38100" dist="25400" dir="5400000" algn="tl" rotWithShape="0">
                    <a:srgbClr val="000000">
                      <a:alpha val="43000"/>
                    </a:srgbClr>
                  </a:outerShdw>
                </a:effectLst>
              </a:rPr>
              <a:t> </a:t>
            </a:r>
            <a:r>
              <a:rPr lang="el-GR" sz="1800" dirty="0">
                <a:solidFill>
                  <a:schemeClr val="accent3">
                    <a:tint val="90000"/>
                    <a:satMod val="120000"/>
                  </a:schemeClr>
                </a:solidFill>
                <a:effectLst>
                  <a:outerShdw blurRad="38100" dist="25400" dir="5400000" algn="tl" rotWithShape="0">
                    <a:srgbClr val="000000">
                      <a:alpha val="43000"/>
                    </a:srgbClr>
                  </a:outerShdw>
                </a:effectLst>
              </a:rPr>
              <a:t>Η αξιοποίηση των έργων/δράσεων του Δήμου Φυλής για τη μείωση του περιβαλλοντικού αποτυπώματος</a:t>
            </a:r>
            <a:r>
              <a:rPr lang="el-GR" sz="2200" dirty="0">
                <a:solidFill>
                  <a:schemeClr val="accent3">
                    <a:tint val="90000"/>
                    <a:satMod val="120000"/>
                  </a:schemeClr>
                </a:solidFill>
                <a:effectLst>
                  <a:outerShdw blurRad="38100" dist="25400" dir="5400000" algn="tl" rotWithShape="0">
                    <a:srgbClr val="000000">
                      <a:alpha val="43000"/>
                    </a:srgbClr>
                  </a:outerShdw>
                </a:effectLst>
              </a:rPr>
              <a:t>.</a:t>
            </a:r>
            <a:br>
              <a:rPr lang="el-GR" sz="2200" dirty="0">
                <a:solidFill>
                  <a:schemeClr val="accent3">
                    <a:tint val="90000"/>
                    <a:satMod val="120000"/>
                  </a:schemeClr>
                </a:solidFill>
                <a:effectLst>
                  <a:outerShdw blurRad="38100" dist="25400" dir="5400000" algn="tl" rotWithShape="0">
                    <a:srgbClr val="000000">
                      <a:alpha val="43000"/>
                    </a:srgbClr>
                  </a:outerShdw>
                </a:effectLst>
              </a:rPr>
            </a:br>
            <a:endParaRPr lang="el-GR" sz="2200" dirty="0">
              <a:solidFill>
                <a:schemeClr val="accent3">
                  <a:tint val="90000"/>
                  <a:satMod val="120000"/>
                </a:schemeClr>
              </a:solidFill>
              <a:effectLst>
                <a:outerShdw blurRad="38100" dist="25400" dir="5400000" algn="tl" rotWithShape="0">
                  <a:srgbClr val="000000">
                    <a:alpha val="43000"/>
                  </a:srgbClr>
                </a:outerShdw>
              </a:effectLst>
            </a:endParaRPr>
          </a:p>
        </p:txBody>
      </p:sp>
      <p:sp>
        <p:nvSpPr>
          <p:cNvPr id="3" name="2 - Θέση περιεχομένου"/>
          <p:cNvSpPr>
            <a:spLocks noGrp="1"/>
          </p:cNvSpPr>
          <p:nvPr>
            <p:ph idx="1"/>
          </p:nvPr>
        </p:nvSpPr>
        <p:spPr>
          <a:xfrm>
            <a:off x="457200" y="764704"/>
            <a:ext cx="8229600" cy="5593254"/>
          </a:xfrm>
        </p:spPr>
        <p:txBody>
          <a:bodyPr>
            <a:normAutofit fontScale="47500" lnSpcReduction="20000"/>
          </a:bodyPr>
          <a:lstStyle/>
          <a:p>
            <a:pPr algn="just">
              <a:buNone/>
            </a:pPr>
            <a:endParaRPr lang="el-GR" sz="2100" b="1" dirty="0">
              <a:latin typeface="Times New Roman" pitchFamily="18" charset="0"/>
              <a:cs typeface="Times New Roman" pitchFamily="18" charset="0"/>
            </a:endParaRPr>
          </a:p>
          <a:p>
            <a:pPr algn="just">
              <a:buNone/>
            </a:pPr>
            <a:r>
              <a:rPr lang="el-GR" sz="4000" b="1" dirty="0">
                <a:solidFill>
                  <a:schemeClr val="tx2"/>
                </a:solidFill>
                <a:latin typeface="Times New Roman" pitchFamily="18" charset="0"/>
                <a:cs typeface="Times New Roman" pitchFamily="18" charset="0"/>
              </a:rPr>
              <a:t>	ΓΕΝΙΚΑ ΧΑΡΑΚΤΗΡΙΣΤΙΚΑ</a:t>
            </a:r>
            <a:r>
              <a:rPr lang="el-GR" sz="4000" b="1" dirty="0">
                <a:solidFill>
                  <a:schemeClr val="tx2"/>
                </a:solidFill>
                <a:latin typeface="Calibri" pitchFamily="34" charset="0"/>
                <a:cs typeface="Calibri" pitchFamily="34" charset="0"/>
              </a:rPr>
              <a:t> </a:t>
            </a:r>
          </a:p>
          <a:p>
            <a:pPr algn="just">
              <a:lnSpc>
                <a:spcPct val="170000"/>
              </a:lnSpc>
              <a:buNone/>
            </a:pPr>
            <a:r>
              <a:rPr lang="el-GR" sz="3800" dirty="0">
                <a:cs typeface="Calibri" pitchFamily="34" charset="0"/>
              </a:rPr>
              <a:t>	Ο Δήμος Φυλής </a:t>
            </a:r>
            <a:r>
              <a:rPr lang="el-GR" sz="3800" dirty="0" err="1">
                <a:cs typeface="Calibri" pitchFamily="34" charset="0"/>
              </a:rPr>
              <a:t>χωροθετείται</a:t>
            </a:r>
            <a:r>
              <a:rPr lang="el-GR" sz="3800" dirty="0">
                <a:cs typeface="Calibri" pitchFamily="34" charset="0"/>
              </a:rPr>
              <a:t> στη Δυτική Αττική και αποτελείται από τις τρεις Δ. Ε.:</a:t>
            </a:r>
          </a:p>
          <a:p>
            <a:pPr algn="just">
              <a:lnSpc>
                <a:spcPct val="170000"/>
              </a:lnSpc>
              <a:buNone/>
            </a:pPr>
            <a:r>
              <a:rPr lang="el-GR" sz="3800" dirty="0">
                <a:cs typeface="Calibri" pitchFamily="34" charset="0"/>
              </a:rPr>
              <a:t> 	Άνω Λιοσίων, Ζεφυρίου και Φυλής. Στα όρια του περιλαμβάνονται σημαντικά τμήματα του Ορεινού Όγκου της Πάρνηθας και του Όρους Αιγάλεω.</a:t>
            </a:r>
          </a:p>
          <a:p>
            <a:pPr>
              <a:lnSpc>
                <a:spcPct val="170000"/>
              </a:lnSpc>
              <a:buNone/>
            </a:pPr>
            <a:r>
              <a:rPr lang="el-GR" sz="3800" dirty="0">
                <a:cs typeface="Calibri" pitchFamily="34" charset="0"/>
              </a:rPr>
              <a:t>	Συνολικός πληθυσμός</a:t>
            </a:r>
            <a:r>
              <a:rPr lang="el-GR" sz="3800" b="1" dirty="0">
                <a:cs typeface="Calibri" pitchFamily="34" charset="0"/>
              </a:rPr>
              <a:t>: </a:t>
            </a:r>
            <a:r>
              <a:rPr lang="el-GR" sz="3800" b="1" dirty="0"/>
              <a:t>46.150 κάτοικοι</a:t>
            </a:r>
            <a:endParaRPr lang="el-GR" sz="3800" b="1" dirty="0">
              <a:cs typeface="Calibri" pitchFamily="34" charset="0"/>
            </a:endParaRPr>
          </a:p>
          <a:p>
            <a:pPr>
              <a:buNone/>
            </a:pPr>
            <a:endParaRPr lang="el-GR" dirty="0">
              <a:latin typeface="Calibri" pitchFamily="34" charset="0"/>
              <a:cs typeface="Calibri" pitchFamily="34" charset="0"/>
            </a:endParaRPr>
          </a:p>
          <a:p>
            <a:pPr>
              <a:buNone/>
            </a:pPr>
            <a:endParaRPr lang="el-GR" sz="2400" dirty="0"/>
          </a:p>
          <a:p>
            <a:pPr eaLnBrk="0" hangingPunct="0">
              <a:buNone/>
            </a:pPr>
            <a:r>
              <a:rPr lang="el-GR" sz="2400" dirty="0"/>
              <a:t> </a:t>
            </a:r>
          </a:p>
          <a:p>
            <a:pPr eaLnBrk="0" hangingPunct="0">
              <a:buNone/>
            </a:pPr>
            <a:r>
              <a:rPr lang="el-GR" sz="2400" dirty="0"/>
              <a:t> </a:t>
            </a:r>
          </a:p>
          <a:p>
            <a:pPr eaLnBrk="0" hangingPunct="0">
              <a:lnSpc>
                <a:spcPct val="120000"/>
              </a:lnSpc>
              <a:buNone/>
            </a:pPr>
            <a:r>
              <a:rPr lang="el-GR" sz="2400" b="1" dirty="0"/>
              <a:t>			</a:t>
            </a:r>
            <a:r>
              <a:rPr lang="el-GR" sz="2500" b="1" u="sng" dirty="0">
                <a:latin typeface="Times New Roman" pitchFamily="18" charset="0"/>
                <a:cs typeface="Times New Roman" pitchFamily="18" charset="0"/>
              </a:rPr>
              <a:t>πληθυσμός Δ.Ε. Άνω Λιοσίων         28.516 κάτοικοι</a:t>
            </a:r>
            <a:endParaRPr lang="el-GR" sz="2500" u="sng" dirty="0">
              <a:latin typeface="Times New Roman" pitchFamily="18" charset="0"/>
              <a:cs typeface="Times New Roman" pitchFamily="18" charset="0"/>
            </a:endParaRPr>
          </a:p>
          <a:p>
            <a:pPr eaLnBrk="0" hangingPunct="0">
              <a:lnSpc>
                <a:spcPct val="120000"/>
              </a:lnSpc>
              <a:buNone/>
            </a:pPr>
            <a:r>
              <a:rPr lang="el-GR" sz="2500" b="1" dirty="0">
                <a:latin typeface="Times New Roman" pitchFamily="18" charset="0"/>
                <a:cs typeface="Times New Roman" pitchFamily="18" charset="0"/>
              </a:rPr>
              <a:t>			</a:t>
            </a:r>
            <a:r>
              <a:rPr lang="el-GR" sz="2500" b="1" u="sng" dirty="0">
                <a:latin typeface="Times New Roman" pitchFamily="18" charset="0"/>
                <a:cs typeface="Times New Roman" pitchFamily="18" charset="0"/>
              </a:rPr>
              <a:t>πληθυσμός Δ.Ε. Ζεφυρίου               7.706 κάτοικοι</a:t>
            </a:r>
            <a:endParaRPr lang="el-GR" sz="2500" u="sng" dirty="0">
              <a:latin typeface="Times New Roman" pitchFamily="18" charset="0"/>
              <a:cs typeface="Times New Roman" pitchFamily="18" charset="0"/>
            </a:endParaRPr>
          </a:p>
          <a:p>
            <a:pPr eaLnBrk="0" hangingPunct="0">
              <a:lnSpc>
                <a:spcPct val="120000"/>
              </a:lnSpc>
              <a:buNone/>
            </a:pPr>
            <a:r>
              <a:rPr lang="el-GR" sz="2500" b="1" dirty="0">
                <a:latin typeface="Times New Roman" pitchFamily="18" charset="0"/>
                <a:cs typeface="Times New Roman" pitchFamily="18" charset="0"/>
              </a:rPr>
              <a:t>			</a:t>
            </a:r>
            <a:r>
              <a:rPr lang="el-GR" sz="2500" b="1" u="sng" dirty="0">
                <a:latin typeface="Times New Roman" pitchFamily="18" charset="0"/>
                <a:cs typeface="Times New Roman" pitchFamily="18" charset="0"/>
              </a:rPr>
              <a:t>πληθυσμός Δ.Ε. Φυλής                     3.365 κάτοικοι</a:t>
            </a:r>
            <a:endParaRPr lang="el-GR" sz="2500" u="sng" dirty="0">
              <a:latin typeface="Times New Roman" pitchFamily="18" charset="0"/>
              <a:cs typeface="Times New Roman" pitchFamily="18" charset="0"/>
            </a:endParaRPr>
          </a:p>
          <a:p>
            <a:pPr eaLnBrk="0" hangingPunct="0">
              <a:lnSpc>
                <a:spcPct val="120000"/>
              </a:lnSpc>
              <a:buNone/>
            </a:pPr>
            <a:r>
              <a:rPr lang="en-US" sz="2200" b="1" u="sng" dirty="0">
                <a:latin typeface="Times New Roman" pitchFamily="18" charset="0"/>
                <a:cs typeface="Times New Roman" pitchFamily="18" charset="0"/>
              </a:rPr>
              <a:t> </a:t>
            </a:r>
            <a:endParaRPr lang="el-GR" sz="2200" u="sng" dirty="0">
              <a:latin typeface="Times New Roman" pitchFamily="18" charset="0"/>
              <a:cs typeface="Times New Roman" pitchFamily="18" charset="0"/>
            </a:endParaRPr>
          </a:p>
          <a:p>
            <a:pPr eaLnBrk="0" hangingPunct="0">
              <a:lnSpc>
                <a:spcPct val="120000"/>
              </a:lnSpc>
              <a:buNone/>
            </a:pPr>
            <a:r>
              <a:rPr lang="el-GR" sz="2200" b="1" dirty="0">
                <a:latin typeface="Calibri" pitchFamily="34" charset="0"/>
                <a:cs typeface="Calibri" pitchFamily="34" charset="0"/>
              </a:rPr>
              <a:t>				           </a:t>
            </a:r>
            <a:r>
              <a:rPr lang="en-US" sz="1600" b="1" dirty="0">
                <a:latin typeface="Calibri" pitchFamily="34" charset="0"/>
                <a:cs typeface="Calibri" pitchFamily="34" charset="0"/>
              </a:rPr>
              <a:t>(</a:t>
            </a:r>
            <a:r>
              <a:rPr lang="el-GR" sz="1600" b="1" dirty="0">
                <a:latin typeface="Calibri" pitchFamily="34" charset="0"/>
                <a:cs typeface="Calibri" pitchFamily="34" charset="0"/>
              </a:rPr>
              <a:t>Απογραφή ΕΛ. ΣΤΑΤ.</a:t>
            </a:r>
            <a:r>
              <a:rPr lang="en-US" sz="1600" b="1" dirty="0">
                <a:latin typeface="Calibri" pitchFamily="34" charset="0"/>
                <a:cs typeface="Calibri" pitchFamily="34" charset="0"/>
              </a:rPr>
              <a:t> 2011)</a:t>
            </a:r>
            <a:endParaRPr lang="el-GR" sz="1600" dirty="0">
              <a:latin typeface="Calibri" pitchFamily="34" charset="0"/>
              <a:cs typeface="Calibri" pitchFamily="34" charset="0"/>
            </a:endParaRPr>
          </a:p>
          <a:p>
            <a:pPr algn="just">
              <a:buNone/>
            </a:pPr>
            <a:endParaRPr lang="el-GR" sz="2100" b="1" dirty="0">
              <a:solidFill>
                <a:schemeClr val="tx2"/>
              </a:solidFill>
              <a:latin typeface="Times New Roman" pitchFamily="18" charset="0"/>
              <a:cs typeface="Times New Roman" pitchFamily="18" charset="0"/>
            </a:endParaRPr>
          </a:p>
          <a:p>
            <a:pPr algn="just">
              <a:buNone/>
            </a:pPr>
            <a:endParaRPr lang="el-GR" sz="2100" b="1" dirty="0">
              <a:solidFill>
                <a:schemeClr val="tx2"/>
              </a:solidFill>
              <a:latin typeface="Times New Roman" pitchFamily="18" charset="0"/>
              <a:cs typeface="Times New Roman" pitchFamily="18" charset="0"/>
            </a:endParaRPr>
          </a:p>
          <a:p>
            <a:pPr algn="just">
              <a:buNone/>
            </a:pPr>
            <a:endParaRPr lang="el-GR" sz="2000" b="1" dirty="0">
              <a:solidFill>
                <a:schemeClr val="tx2"/>
              </a:solidFill>
              <a:latin typeface="Times New Roman" pitchFamily="18" charset="0"/>
              <a:cs typeface="Times New Roman" pitchFamily="18" charset="0"/>
            </a:endParaRPr>
          </a:p>
          <a:p>
            <a:pPr algn="just">
              <a:buNone/>
            </a:pPr>
            <a:endParaRPr lang="el-GR" sz="2000" b="1" dirty="0">
              <a:latin typeface="Times New Roman" pitchFamily="18" charset="0"/>
              <a:cs typeface="Times New Roman" pitchFamily="18" charset="0"/>
            </a:endParaRPr>
          </a:p>
          <a:p>
            <a:pPr algn="just">
              <a:buNone/>
            </a:pPr>
            <a:endParaRPr lang="el-GR" sz="2000" b="1" dirty="0">
              <a:latin typeface="Times New Roman" pitchFamily="18" charset="0"/>
              <a:cs typeface="Times New Roman" pitchFamily="18" charset="0"/>
            </a:endParaRPr>
          </a:p>
          <a:p>
            <a:pPr algn="just">
              <a:buNone/>
            </a:pPr>
            <a:r>
              <a:rPr lang="el-GR" sz="2000" b="1" dirty="0">
                <a:latin typeface="Times New Roman" pitchFamily="18" charset="0"/>
                <a:cs typeface="Times New Roman" pitchFamily="18" charset="0"/>
              </a:rPr>
              <a:t> </a:t>
            </a:r>
            <a:endParaRPr lang="el-GR" sz="2000" b="1" dirty="0"/>
          </a:p>
        </p:txBody>
      </p:sp>
      <p:pic>
        <p:nvPicPr>
          <p:cNvPr id="6" name="5 - Εικόνα" descr="C:\Users\user.user-PC.000\Desktop\ΕΥΞΕΙΝΗ\EMBLHMA DHMOY FYLHS.jpg"/>
          <p:cNvPicPr/>
          <p:nvPr/>
        </p:nvPicPr>
        <p:blipFill>
          <a:blip r:embed="rId3" cstate="print"/>
          <a:srcRect/>
          <a:stretch>
            <a:fillRect/>
          </a:stretch>
        </p:blipFill>
        <p:spPr bwMode="auto">
          <a:xfrm>
            <a:off x="7236296" y="5373216"/>
            <a:ext cx="1214327" cy="1029172"/>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11560" y="476672"/>
            <a:ext cx="7776864" cy="5400600"/>
          </a:xfrm>
        </p:spPr>
        <p:txBody>
          <a:bodyPr>
            <a:normAutofit/>
          </a:bodyPr>
          <a:lstStyle/>
          <a:p>
            <a:pPr algn="just"/>
            <a:endParaRPr lang="el-GR" sz="2000" b="1" dirty="0"/>
          </a:p>
          <a:p>
            <a:pPr algn="just"/>
            <a:endParaRPr lang="el-GR" sz="2000" b="1" dirty="0"/>
          </a:p>
          <a:p>
            <a:pPr algn="l"/>
            <a:r>
              <a:rPr lang="el-GR" sz="2000" b="1" dirty="0"/>
              <a:t>ΣΥΝΟΛΙΚΗ ΕΚΤΑΣΗ ΔΗΜΟΥ:</a:t>
            </a:r>
            <a:r>
              <a:rPr lang="en-US" sz="2000" b="1" dirty="0"/>
              <a:t> 109,200 km2</a:t>
            </a:r>
          </a:p>
          <a:p>
            <a:pPr algn="l"/>
            <a:r>
              <a:rPr lang="el-GR" sz="2000" b="1" dirty="0"/>
              <a:t>Ο πληθυσμός του Δήμου παρουσιάζει μια σημαντικά αυξανόμενη τάση.</a:t>
            </a:r>
          </a:p>
          <a:p>
            <a:pPr algn="l"/>
            <a:r>
              <a:rPr lang="el-GR" sz="2000" b="1" dirty="0"/>
              <a:t>Εκτιμάται ότι το 2020 ο πληθυσμός θα έχει ξεπεράσει τους 55.000 κατοίκους.</a:t>
            </a:r>
            <a:endParaRPr lang="en-US" sz="2000" b="1" dirty="0"/>
          </a:p>
        </p:txBody>
      </p:sp>
      <p:pic>
        <p:nvPicPr>
          <p:cNvPr id="2052" name="Picture 4"/>
          <p:cNvPicPr>
            <a:picLocks noChangeAspect="1" noChangeArrowheads="1"/>
          </p:cNvPicPr>
          <p:nvPr/>
        </p:nvPicPr>
        <p:blipFill>
          <a:blip r:embed="rId3" cstate="print"/>
          <a:srcRect/>
          <a:stretch>
            <a:fillRect/>
          </a:stretch>
        </p:blipFill>
        <p:spPr bwMode="auto">
          <a:xfrm>
            <a:off x="1571604" y="3857628"/>
            <a:ext cx="4572032" cy="1690695"/>
          </a:xfrm>
          <a:prstGeom prst="rect">
            <a:avLst/>
          </a:prstGeom>
          <a:noFill/>
          <a:ln w="9525">
            <a:noFill/>
            <a:miter lim="800000"/>
            <a:headEnd/>
            <a:tailEnd/>
          </a:ln>
          <a:effectLst/>
        </p:spPr>
      </p:pic>
      <p:pic>
        <p:nvPicPr>
          <p:cNvPr id="9" name="8 - Εικόνα" descr="C:\Users\user.user-PC.000\Desktop\ΕΥΞΕΙΝΗ\EMBLHMA DHMOY FYLHS.jpg"/>
          <p:cNvPicPr/>
          <p:nvPr/>
        </p:nvPicPr>
        <p:blipFill>
          <a:blip r:embed="rId4" cstate="print"/>
          <a:srcRect/>
          <a:stretch>
            <a:fillRect/>
          </a:stretch>
        </p:blipFill>
        <p:spPr bwMode="auto">
          <a:xfrm>
            <a:off x="7358082" y="5572140"/>
            <a:ext cx="1214327" cy="1029172"/>
          </a:xfrm>
          <a:prstGeom prst="rect">
            <a:avLst/>
          </a:prstGeom>
          <a:noFill/>
          <a:ln w="9525">
            <a:noFill/>
            <a:miter lim="800000"/>
            <a:headEnd/>
            <a:tailEnd/>
          </a:ln>
        </p:spPr>
      </p:pic>
    </p:spTree>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88640"/>
            <a:ext cx="7772400" cy="954344"/>
          </a:xfrm>
        </p:spPr>
        <p:txBody>
          <a:bodyPr>
            <a:normAutofit/>
          </a:bodyPr>
          <a:lstStyle/>
          <a:p>
            <a:pPr algn="ctr"/>
            <a:endParaRPr lang="el-GR" sz="2200" dirty="0">
              <a:latin typeface="Times New Roman" pitchFamily="18" charset="0"/>
              <a:cs typeface="Times New Roman" pitchFamily="18" charset="0"/>
            </a:endParaRPr>
          </a:p>
        </p:txBody>
      </p:sp>
      <p:sp>
        <p:nvSpPr>
          <p:cNvPr id="3" name="Subtitle 2"/>
          <p:cNvSpPr>
            <a:spLocks noGrp="1"/>
          </p:cNvSpPr>
          <p:nvPr>
            <p:ph type="subTitle" idx="1"/>
          </p:nvPr>
        </p:nvSpPr>
        <p:spPr>
          <a:xfrm>
            <a:off x="611560" y="1142984"/>
            <a:ext cx="7776864" cy="4734288"/>
          </a:xfrm>
        </p:spPr>
        <p:txBody>
          <a:bodyPr>
            <a:normAutofit/>
          </a:bodyPr>
          <a:lstStyle/>
          <a:p>
            <a:pPr algn="just"/>
            <a:endParaRPr lang="el-GR" sz="2000" b="1" dirty="0"/>
          </a:p>
          <a:p>
            <a:pPr lvl="0" algn="just"/>
            <a:r>
              <a:rPr lang="el-GR" sz="2400" b="1" dirty="0">
                <a:solidFill>
                  <a:schemeClr val="tx2"/>
                </a:solidFill>
                <a:latin typeface="Arial" pitchFamily="34" charset="0"/>
                <a:ea typeface="Calibri" pitchFamily="34" charset="0"/>
                <a:cs typeface="Arial" pitchFamily="34" charset="0"/>
              </a:rPr>
              <a:t>ΚΤΙΡΙΑΚΟ ΑΠΟΘΕΜΑ (ΔΗΜΟΤΙΚΑ ΚΤΙΡΙΑ)</a:t>
            </a:r>
          </a:p>
          <a:p>
            <a:pPr algn="just"/>
            <a:r>
              <a:rPr lang="el-GR" sz="2400" dirty="0"/>
              <a:t>Στο σύνολο του ο Δήμος διαθέτει 112 ακίνητα</a:t>
            </a:r>
          </a:p>
          <a:p>
            <a:pPr algn="just"/>
            <a:endParaRPr lang="el-GR" sz="2000" dirty="0"/>
          </a:p>
          <a:p>
            <a:pPr lvl="0" algn="just"/>
            <a:endParaRPr lang="el-GR" sz="2000" b="1" dirty="0">
              <a:solidFill>
                <a:schemeClr val="tx2"/>
              </a:solidFill>
              <a:latin typeface="Arial" pitchFamily="34" charset="0"/>
              <a:ea typeface="Calibri" pitchFamily="34" charset="0"/>
              <a:cs typeface="Arial" pitchFamily="34" charset="0"/>
            </a:endParaRPr>
          </a:p>
          <a:p>
            <a:pPr lvl="0" algn="just"/>
            <a:endParaRPr lang="el-GR" sz="3200" dirty="0">
              <a:solidFill>
                <a:schemeClr val="tx2"/>
              </a:solidFill>
              <a:latin typeface="Arial" pitchFamily="34" charset="0"/>
              <a:cs typeface="Arial" pitchFamily="34" charset="0"/>
            </a:endParaRPr>
          </a:p>
          <a:p>
            <a:pPr algn="just"/>
            <a:endParaRPr lang="el-GR" sz="2000" b="1" dirty="0"/>
          </a:p>
          <a:p>
            <a:pPr algn="just"/>
            <a:endParaRPr lang="el-GR" sz="2000" b="1" dirty="0"/>
          </a:p>
        </p:txBody>
      </p:sp>
      <p:pic>
        <p:nvPicPr>
          <p:cNvPr id="6" name="5 - Εικόνα" descr="C:\Users\user.user-PC.000\Downloads\energy_building.jpg"/>
          <p:cNvPicPr/>
          <p:nvPr/>
        </p:nvPicPr>
        <p:blipFill>
          <a:blip r:embed="rId2" cstate="print"/>
          <a:srcRect/>
          <a:stretch>
            <a:fillRect/>
          </a:stretch>
        </p:blipFill>
        <p:spPr bwMode="auto">
          <a:xfrm>
            <a:off x="2571736" y="2786058"/>
            <a:ext cx="3734243" cy="2987749"/>
          </a:xfrm>
          <a:prstGeom prst="rect">
            <a:avLst/>
          </a:prstGeom>
          <a:noFill/>
          <a:ln w="9525">
            <a:noFill/>
            <a:miter lim="800000"/>
            <a:headEnd/>
            <a:tailEnd/>
          </a:ln>
        </p:spPr>
      </p:pic>
      <p:pic>
        <p:nvPicPr>
          <p:cNvPr id="9" name="8 - Εικόνα" descr="C:\Users\user.user-PC.000\Desktop\ΕΥΞΕΙΝΗ\EMBLHMA DHMOY FYLHS.jpg"/>
          <p:cNvPicPr/>
          <p:nvPr/>
        </p:nvPicPr>
        <p:blipFill>
          <a:blip r:embed="rId3" cstate="print"/>
          <a:srcRect/>
          <a:stretch>
            <a:fillRect/>
          </a:stretch>
        </p:blipFill>
        <p:spPr bwMode="auto">
          <a:xfrm>
            <a:off x="7358082" y="5572140"/>
            <a:ext cx="1214327" cy="1029172"/>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88640"/>
            <a:ext cx="7772400" cy="648072"/>
          </a:xfrm>
        </p:spPr>
        <p:txBody>
          <a:bodyPr>
            <a:normAutofit/>
          </a:bodyPr>
          <a:lstStyle/>
          <a:p>
            <a:pPr algn="ctr"/>
            <a:r>
              <a:rPr lang="el-GR" sz="2400" b="0" dirty="0"/>
              <a:t>.</a:t>
            </a:r>
            <a:endParaRPr lang="el-GR" sz="2200" dirty="0">
              <a:latin typeface="Times New Roman" pitchFamily="18" charset="0"/>
              <a:cs typeface="Times New Roman" pitchFamily="18" charset="0"/>
            </a:endParaRPr>
          </a:p>
        </p:txBody>
      </p:sp>
      <p:sp>
        <p:nvSpPr>
          <p:cNvPr id="3" name="Subtitle 2"/>
          <p:cNvSpPr>
            <a:spLocks noGrp="1"/>
          </p:cNvSpPr>
          <p:nvPr>
            <p:ph type="subTitle" idx="1"/>
          </p:nvPr>
        </p:nvSpPr>
        <p:spPr>
          <a:xfrm>
            <a:off x="611560" y="764704"/>
            <a:ext cx="7776864" cy="5112568"/>
          </a:xfrm>
        </p:spPr>
        <p:txBody>
          <a:bodyPr>
            <a:normAutofit/>
          </a:bodyPr>
          <a:lstStyle/>
          <a:p>
            <a:pPr algn="just"/>
            <a:r>
              <a:rPr lang="el-GR" sz="2000" b="1" dirty="0">
                <a:solidFill>
                  <a:schemeClr val="tx2"/>
                </a:solidFill>
                <a:latin typeface="Times New Roman" pitchFamily="18" charset="0"/>
                <a:cs typeface="Times New Roman" pitchFamily="18" charset="0"/>
              </a:rPr>
              <a:t>ΣΥΜΦΩΝΟ ΔΗΜΑΡΧΩΝ - ΣΧΕΔΙΟ ΔΡΑΣΗΣ ΑΕΙΦΟΡΟΥ ΕΝΕΡΓΕΙΑΣ</a:t>
            </a:r>
          </a:p>
          <a:p>
            <a:pPr algn="just"/>
            <a:endParaRPr lang="el-GR" sz="2000" b="1" dirty="0">
              <a:solidFill>
                <a:schemeClr val="tx2"/>
              </a:solidFill>
              <a:latin typeface="Times New Roman" pitchFamily="18" charset="0"/>
              <a:cs typeface="Times New Roman" pitchFamily="18" charset="0"/>
            </a:endParaRPr>
          </a:p>
          <a:p>
            <a:pPr algn="just"/>
            <a:r>
              <a:rPr lang="el-GR" sz="2000" dirty="0"/>
              <a:t>Η ανάληψη πρωτοβουλίας  για  μακροχρόνιο  σχεδιασμό  και  οικονομική   βελτιστοποίηση   της  ενεργειακής  πολιτικής, αποτελεί πρώτη προτεραιότητα για το Δήμο Φυλής. </a:t>
            </a:r>
          </a:p>
          <a:p>
            <a:pPr algn="just"/>
            <a:endParaRPr lang="el-GR" sz="2000" dirty="0"/>
          </a:p>
          <a:p>
            <a:pPr algn="just"/>
            <a:r>
              <a:rPr lang="el-GR" sz="2000" dirty="0"/>
              <a:t>				Ένα από τα πρώτα και αποφασιστικά 				βήματα προς αυτή την κατεύθυνση 					υπήρξε η συμμετοχή του Δήμου Φυλής 				στο Σύμφωνο των Δημάρχων για την 				κλιματική αλλαγή , το οποίο 					υπεγράφη στις 28/11/2014 </a:t>
            </a:r>
          </a:p>
          <a:p>
            <a:pPr algn="just"/>
            <a:endParaRPr lang="el-GR" sz="2000" dirty="0"/>
          </a:p>
          <a:p>
            <a:pPr algn="just"/>
            <a:endParaRPr lang="el-GR" sz="2000" dirty="0"/>
          </a:p>
          <a:p>
            <a:pPr algn="just"/>
            <a:endParaRPr lang="el-GR" sz="2000" dirty="0"/>
          </a:p>
          <a:p>
            <a:pPr lvl="0" algn="just"/>
            <a:endParaRPr lang="el-GR" sz="2000" b="1" dirty="0">
              <a:solidFill>
                <a:schemeClr val="tx2"/>
              </a:solidFill>
              <a:latin typeface="Arial" pitchFamily="34" charset="0"/>
              <a:ea typeface="Calibri" pitchFamily="34" charset="0"/>
              <a:cs typeface="Arial" pitchFamily="34" charset="0"/>
            </a:endParaRPr>
          </a:p>
          <a:p>
            <a:pPr lvl="0" algn="just"/>
            <a:endParaRPr lang="el-GR" sz="3200" dirty="0">
              <a:solidFill>
                <a:schemeClr val="tx2"/>
              </a:solidFill>
              <a:latin typeface="Arial" pitchFamily="34" charset="0"/>
              <a:cs typeface="Arial" pitchFamily="34" charset="0"/>
            </a:endParaRPr>
          </a:p>
          <a:p>
            <a:pPr algn="just"/>
            <a:endParaRPr lang="el-GR" sz="2000" b="1" dirty="0"/>
          </a:p>
          <a:p>
            <a:pPr algn="just"/>
            <a:endParaRPr lang="el-GR" sz="2000" b="1" dirty="0"/>
          </a:p>
        </p:txBody>
      </p:sp>
      <p:pic>
        <p:nvPicPr>
          <p:cNvPr id="5" name="4 - Εικόνα" descr="Αποτέλεσμα εικόνας για σύμφωνο δημάρχων"/>
          <p:cNvPicPr/>
          <p:nvPr/>
        </p:nvPicPr>
        <p:blipFill>
          <a:blip r:embed="rId2" cstate="print"/>
          <a:srcRect t="19231" r="8906" b="23077"/>
          <a:stretch>
            <a:fillRect/>
          </a:stretch>
        </p:blipFill>
        <p:spPr bwMode="auto">
          <a:xfrm>
            <a:off x="928662" y="3286124"/>
            <a:ext cx="3071834" cy="1357322"/>
          </a:xfrm>
          <a:prstGeom prst="rect">
            <a:avLst/>
          </a:prstGeom>
          <a:noFill/>
          <a:ln w="9525">
            <a:noFill/>
            <a:miter lim="800000"/>
            <a:headEnd/>
            <a:tailEnd/>
          </a:ln>
        </p:spPr>
      </p:pic>
      <p:pic>
        <p:nvPicPr>
          <p:cNvPr id="6" name="5 - Εικόνα" descr="C:\Users\user.user-PC.000\Desktop\ΕΥΞΕΙΝΗ\EMBLHMA DHMOY FYLHS.jpg"/>
          <p:cNvPicPr/>
          <p:nvPr/>
        </p:nvPicPr>
        <p:blipFill>
          <a:blip r:embed="rId3" cstate="print"/>
          <a:srcRect/>
          <a:stretch>
            <a:fillRect/>
          </a:stretch>
        </p:blipFill>
        <p:spPr bwMode="auto">
          <a:xfrm>
            <a:off x="7380312" y="5301208"/>
            <a:ext cx="1214327" cy="1029172"/>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88640"/>
            <a:ext cx="7772400" cy="954344"/>
          </a:xfrm>
        </p:spPr>
        <p:txBody>
          <a:bodyPr>
            <a:normAutofit/>
          </a:bodyPr>
          <a:lstStyle/>
          <a:p>
            <a:pPr algn="ctr"/>
            <a:endParaRPr lang="el-GR" sz="2200" dirty="0">
              <a:latin typeface="Times New Roman" pitchFamily="18" charset="0"/>
              <a:cs typeface="Times New Roman" pitchFamily="18" charset="0"/>
            </a:endParaRPr>
          </a:p>
        </p:txBody>
      </p:sp>
      <p:sp>
        <p:nvSpPr>
          <p:cNvPr id="3" name="Subtitle 2"/>
          <p:cNvSpPr>
            <a:spLocks noGrp="1"/>
          </p:cNvSpPr>
          <p:nvPr>
            <p:ph type="subTitle" idx="1"/>
          </p:nvPr>
        </p:nvSpPr>
        <p:spPr>
          <a:xfrm>
            <a:off x="571472" y="1142984"/>
            <a:ext cx="7776864" cy="4734288"/>
          </a:xfrm>
        </p:spPr>
        <p:txBody>
          <a:bodyPr>
            <a:normAutofit/>
          </a:bodyPr>
          <a:lstStyle/>
          <a:p>
            <a:pPr algn="just"/>
            <a:endParaRPr lang="el-GR" sz="2000" b="1" dirty="0"/>
          </a:p>
          <a:p>
            <a:pPr algn="l"/>
            <a:endParaRPr lang="en-US" sz="2000" b="1" dirty="0"/>
          </a:p>
          <a:p>
            <a:pPr algn="l"/>
            <a:endParaRPr lang="en-US" sz="2000" b="1" dirty="0"/>
          </a:p>
          <a:p>
            <a:pPr algn="ctr"/>
            <a:r>
              <a:rPr lang="el-GR" sz="4000" b="1" dirty="0"/>
              <a:t>ΣΥΝΟΠΤΙΚΕΣ ΔΡΑΣΕΙΣ ΤΟΥ ΠΡΟΓΡΑΜΜΑΤΟΣ </a:t>
            </a:r>
            <a:r>
              <a:rPr lang="en-US" sz="4000" b="1" dirty="0"/>
              <a:t>“</a:t>
            </a:r>
            <a:r>
              <a:rPr lang="el-GR" sz="4000" b="1" dirty="0"/>
              <a:t>ΗΛΙΟΣ</a:t>
            </a:r>
            <a:r>
              <a:rPr lang="en-US" sz="4000" b="1" dirty="0"/>
              <a:t>”</a:t>
            </a:r>
            <a:endParaRPr lang="el-GR" sz="4000" b="1" dirty="0"/>
          </a:p>
          <a:p>
            <a:pPr lvl="0" algn="l"/>
            <a:endParaRPr lang="el-GR" sz="2000" b="1" dirty="0"/>
          </a:p>
          <a:p>
            <a:pPr lvl="0" algn="l"/>
            <a:endParaRPr lang="el-GR" sz="2000" dirty="0"/>
          </a:p>
          <a:p>
            <a:pPr algn="just"/>
            <a:endParaRPr lang="el-GR" sz="2000" dirty="0"/>
          </a:p>
          <a:p>
            <a:pPr algn="just"/>
            <a:endParaRPr lang="el-GR" sz="2000" dirty="0"/>
          </a:p>
          <a:p>
            <a:pPr algn="just"/>
            <a:endParaRPr lang="el-GR" sz="2000" dirty="0"/>
          </a:p>
          <a:p>
            <a:pPr lvl="0" algn="just"/>
            <a:endParaRPr lang="el-GR" sz="2000" b="1" dirty="0">
              <a:solidFill>
                <a:schemeClr val="tx2"/>
              </a:solidFill>
              <a:latin typeface="Arial" pitchFamily="34" charset="0"/>
              <a:ea typeface="Calibri" pitchFamily="34" charset="0"/>
              <a:cs typeface="Arial" pitchFamily="34" charset="0"/>
            </a:endParaRPr>
          </a:p>
          <a:p>
            <a:pPr lvl="0" algn="just"/>
            <a:endParaRPr lang="el-GR" sz="3200" dirty="0">
              <a:solidFill>
                <a:schemeClr val="tx2"/>
              </a:solidFill>
              <a:latin typeface="Arial" pitchFamily="34" charset="0"/>
              <a:cs typeface="Arial" pitchFamily="34" charset="0"/>
            </a:endParaRPr>
          </a:p>
          <a:p>
            <a:pPr algn="just"/>
            <a:endParaRPr lang="el-GR" sz="2000" b="1" dirty="0"/>
          </a:p>
          <a:p>
            <a:pPr algn="just"/>
            <a:endParaRPr lang="el-GR" sz="2000" b="1" dirty="0"/>
          </a:p>
        </p:txBody>
      </p:sp>
      <p:pic>
        <p:nvPicPr>
          <p:cNvPr id="5" name="4 - Εικόνα" descr="C:\Users\user.user-PC.000\Desktop\ΕΥΞΕΙΝΗ\EMBLHMA DHMOY FYLHS.jpg"/>
          <p:cNvPicPr/>
          <p:nvPr/>
        </p:nvPicPr>
        <p:blipFill>
          <a:blip r:embed="rId2" cstate="print"/>
          <a:srcRect/>
          <a:stretch>
            <a:fillRect/>
          </a:stretch>
        </p:blipFill>
        <p:spPr bwMode="auto">
          <a:xfrm>
            <a:off x="7358082" y="5572140"/>
            <a:ext cx="1214327" cy="1029172"/>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88640"/>
            <a:ext cx="7772400" cy="525716"/>
          </a:xfrm>
        </p:spPr>
        <p:txBody>
          <a:bodyPr>
            <a:normAutofit/>
          </a:bodyPr>
          <a:lstStyle/>
          <a:p>
            <a:pPr algn="ctr"/>
            <a:endParaRPr lang="el-GR" sz="2200" dirty="0">
              <a:solidFill>
                <a:srgbClr val="FFFF00"/>
              </a:solidFill>
              <a:latin typeface="Times New Roman" pitchFamily="18" charset="0"/>
              <a:cs typeface="Times New Roman" pitchFamily="18" charset="0"/>
            </a:endParaRPr>
          </a:p>
        </p:txBody>
      </p:sp>
      <p:sp>
        <p:nvSpPr>
          <p:cNvPr id="3" name="Subtitle 2"/>
          <p:cNvSpPr>
            <a:spLocks noGrp="1"/>
          </p:cNvSpPr>
          <p:nvPr>
            <p:ph type="subTitle" idx="1"/>
          </p:nvPr>
        </p:nvSpPr>
        <p:spPr>
          <a:xfrm>
            <a:off x="611560" y="692696"/>
            <a:ext cx="7776864" cy="5184576"/>
          </a:xfrm>
        </p:spPr>
        <p:txBody>
          <a:bodyPr>
            <a:normAutofit fontScale="92500" lnSpcReduction="10000"/>
          </a:bodyPr>
          <a:lstStyle/>
          <a:p>
            <a:pPr algn="l">
              <a:buFont typeface="Arial" pitchFamily="34" charset="0"/>
              <a:buChar char="•"/>
            </a:pPr>
            <a:r>
              <a:rPr lang="el-GR" sz="2400" b="1" dirty="0">
                <a:latin typeface="Times New Roman" pitchFamily="18" charset="0"/>
                <a:cs typeface="Times New Roman" pitchFamily="18" charset="0"/>
              </a:rPr>
              <a:t> Δ.Ε. ΑΝΩ ΛΙΟΣΙΩΝ &amp; Δ.Ε. ΖΕΦΥΡΙΟΥ</a:t>
            </a:r>
          </a:p>
          <a:p>
            <a:pPr algn="l"/>
            <a:endParaRPr lang="el-GR" sz="2400" b="1" dirty="0">
              <a:latin typeface="Times New Roman" pitchFamily="18" charset="0"/>
              <a:cs typeface="Times New Roman" pitchFamily="18" charset="0"/>
            </a:endParaRPr>
          </a:p>
          <a:p>
            <a:pPr algn="just"/>
            <a:r>
              <a:rPr lang="el-GR" sz="2400" b="1" dirty="0">
                <a:latin typeface="Times New Roman" pitchFamily="18" charset="0"/>
                <a:cs typeface="Times New Roman" pitchFamily="18" charset="0"/>
              </a:rPr>
              <a:t>       «ΕΝΕΡΓΕΙΑΚΗ ΑΝΑΒΑΘΜΙΣΗ ΑΣΤΙΚΟΥ ΗΛΕΚΤΡΟΦΩΤΙΣΜΟΥ ΚΑΙ ΗΛΕΚΤΡΟΦΩΤΙΣΜΟΥ ΔΗΜΟΤΙΚΩΝ ΚΤΙΡΙΩΝ ΤΗΣ Δ.Ε. ΑΝΩ ΛΙΟΣΙΩΝ &amp; ΤΗΣ Δ.Ε. ΖΕΦΥΡΙΟΥ»</a:t>
            </a:r>
          </a:p>
          <a:p>
            <a:pPr algn="just"/>
            <a:r>
              <a:rPr lang="el-GR" sz="2400" b="1" dirty="0">
                <a:latin typeface="Times New Roman" pitchFamily="18" charset="0"/>
                <a:cs typeface="Times New Roman" pitchFamily="18" charset="0"/>
              </a:rPr>
              <a:t>	</a:t>
            </a:r>
            <a:r>
              <a:rPr lang="en-US" sz="2400" b="1" dirty="0">
                <a:latin typeface="Times New Roman" pitchFamily="18" charset="0"/>
                <a:cs typeface="Times New Roman" pitchFamily="18" charset="0"/>
              </a:rPr>
              <a:t>(</a:t>
            </a:r>
            <a:r>
              <a:rPr lang="el-GR" sz="2400" b="1" dirty="0">
                <a:latin typeface="Times New Roman" pitchFamily="18" charset="0"/>
                <a:cs typeface="Times New Roman" pitchFamily="18" charset="0"/>
              </a:rPr>
              <a:t>Π/Υ: 3.565.337,92</a:t>
            </a:r>
            <a:r>
              <a:rPr lang="en-US" sz="2400" b="1" dirty="0">
                <a:latin typeface="Times New Roman" pitchFamily="18" charset="0"/>
                <a:cs typeface="Times New Roman" pitchFamily="18" charset="0"/>
              </a:rPr>
              <a:t> €)</a:t>
            </a:r>
          </a:p>
          <a:p>
            <a:pPr algn="just"/>
            <a:endParaRPr lang="en-US" sz="2000" b="1" dirty="0">
              <a:latin typeface="Times New Roman" pitchFamily="18" charset="0"/>
              <a:cs typeface="Times New Roman" pitchFamily="18" charset="0"/>
            </a:endParaRPr>
          </a:p>
          <a:p>
            <a:pPr lvl="0" algn="just">
              <a:buClr>
                <a:schemeClr val="tx1"/>
              </a:buClr>
              <a:buFont typeface="Wingdings" pitchFamily="2" charset="2"/>
              <a:buChar char="v"/>
            </a:pPr>
            <a:r>
              <a:rPr lang="el-GR" sz="2400" b="1" u="sng" dirty="0"/>
              <a:t>ΕΝΕΡΓΕΙΕΣ :</a:t>
            </a:r>
          </a:p>
          <a:p>
            <a:pPr lvl="0" algn="just">
              <a:lnSpc>
                <a:spcPct val="150000"/>
              </a:lnSpc>
              <a:buClr>
                <a:schemeClr val="tx1"/>
              </a:buClr>
              <a:buFont typeface="Wingdings" panose="05000000000000000000" pitchFamily="2" charset="2"/>
              <a:buChar char="ü"/>
            </a:pPr>
            <a:r>
              <a:rPr lang="el-GR" sz="2100" b="1" dirty="0"/>
              <a:t>ΑΠΟΤΥΠΩΣΗ ΤΟΥ ΥΦΙΣΤΑΜΕΝΟΥ ΔΙΚΤΥΟΥ ΟΔΟΦΩΤΙΣΜΟΥ ΣΤΑ ΟΡΙΑ ΤΗΣ ΕΠΙΚΡΑΤΕΙΑΣ ΤΟΥ ΔΗΜΟΥ </a:t>
            </a:r>
          </a:p>
          <a:p>
            <a:pPr algn="just">
              <a:lnSpc>
                <a:spcPct val="150000"/>
              </a:lnSpc>
              <a:buClr>
                <a:schemeClr val="tx1"/>
              </a:buClr>
              <a:buFont typeface="Wingdings" panose="05000000000000000000" pitchFamily="2" charset="2"/>
              <a:buChar char="ü"/>
            </a:pPr>
            <a:r>
              <a:rPr lang="el-GR" sz="2100" b="1" dirty="0"/>
              <a:t>ΕΚΠΟΝΗΣΗ ΜΕΛΕΤΗΣ ΚΑΙ ΔΙΑΚΗΡΥΞΗ ΔΙΑΓΩΝΙΣΜΟΥ ΑΠΟ ΤΗΝ ΤΕΧΝΙΚΗ ΥΠΗΡΕΣΙΑ ΤΟΥ ΔΗΜΟΥ </a:t>
            </a:r>
          </a:p>
          <a:p>
            <a:pPr algn="ctr"/>
            <a:endParaRPr lang="el-GR" sz="3000" b="1" dirty="0">
              <a:latin typeface="Times New Roman" pitchFamily="18" charset="0"/>
              <a:cs typeface="Times New Roman" pitchFamily="18" charset="0"/>
            </a:endParaRPr>
          </a:p>
          <a:p>
            <a:pPr lvl="0"/>
            <a:endParaRPr lang="el-GR" sz="2000" dirty="0"/>
          </a:p>
          <a:p>
            <a:pPr algn="just"/>
            <a:endParaRPr lang="el-GR" sz="2000" dirty="0"/>
          </a:p>
          <a:p>
            <a:pPr algn="just"/>
            <a:endParaRPr lang="el-GR" sz="2000" dirty="0"/>
          </a:p>
          <a:p>
            <a:pPr algn="just"/>
            <a:endParaRPr lang="el-GR" sz="2000" dirty="0"/>
          </a:p>
          <a:p>
            <a:pPr lvl="0" algn="just"/>
            <a:endParaRPr lang="el-GR" sz="2000" b="1" dirty="0">
              <a:solidFill>
                <a:schemeClr val="tx2"/>
              </a:solidFill>
              <a:latin typeface="Arial" pitchFamily="34" charset="0"/>
              <a:ea typeface="Calibri" pitchFamily="34" charset="0"/>
              <a:cs typeface="Arial" pitchFamily="34" charset="0"/>
            </a:endParaRPr>
          </a:p>
          <a:p>
            <a:pPr lvl="0" algn="just"/>
            <a:endParaRPr lang="el-GR" sz="3200" dirty="0">
              <a:solidFill>
                <a:schemeClr val="tx2"/>
              </a:solidFill>
              <a:latin typeface="Arial" pitchFamily="34" charset="0"/>
              <a:cs typeface="Arial" pitchFamily="34" charset="0"/>
            </a:endParaRPr>
          </a:p>
          <a:p>
            <a:pPr algn="just"/>
            <a:endParaRPr lang="el-GR" sz="2000" b="1" dirty="0"/>
          </a:p>
          <a:p>
            <a:pPr algn="just"/>
            <a:endParaRPr lang="el-GR" sz="2000" b="1" dirty="0"/>
          </a:p>
        </p:txBody>
      </p:sp>
      <p:pic>
        <p:nvPicPr>
          <p:cNvPr id="6" name="5 - Εικόνα" descr="C:\Users\user.user-PC.000\Desktop\ΕΥΞΕΙΝΗ\EMBLHMA DHMOY FYLHS.jpg"/>
          <p:cNvPicPr/>
          <p:nvPr/>
        </p:nvPicPr>
        <p:blipFill>
          <a:blip r:embed="rId2" cstate="print"/>
          <a:srcRect/>
          <a:stretch>
            <a:fillRect/>
          </a:stretch>
        </p:blipFill>
        <p:spPr bwMode="auto">
          <a:xfrm>
            <a:off x="7308304" y="5661248"/>
            <a:ext cx="1214327" cy="1029172"/>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88640"/>
            <a:ext cx="7772400" cy="525716"/>
          </a:xfrm>
        </p:spPr>
        <p:txBody>
          <a:bodyPr>
            <a:normAutofit/>
          </a:bodyPr>
          <a:lstStyle/>
          <a:p>
            <a:pPr algn="ctr"/>
            <a:endParaRPr lang="el-GR" sz="2200" dirty="0">
              <a:solidFill>
                <a:srgbClr val="FFFF00"/>
              </a:solidFill>
              <a:latin typeface="Times New Roman" pitchFamily="18" charset="0"/>
              <a:cs typeface="Times New Roman" pitchFamily="18" charset="0"/>
            </a:endParaRPr>
          </a:p>
        </p:txBody>
      </p:sp>
      <p:sp>
        <p:nvSpPr>
          <p:cNvPr id="3" name="Subtitle 2"/>
          <p:cNvSpPr>
            <a:spLocks noGrp="1"/>
          </p:cNvSpPr>
          <p:nvPr>
            <p:ph type="subTitle" idx="1"/>
          </p:nvPr>
        </p:nvSpPr>
        <p:spPr>
          <a:xfrm>
            <a:off x="571472" y="692696"/>
            <a:ext cx="7776864" cy="5184576"/>
          </a:xfrm>
        </p:spPr>
        <p:txBody>
          <a:bodyPr>
            <a:normAutofit/>
          </a:bodyPr>
          <a:lstStyle/>
          <a:p>
            <a:pPr lvl="0" algn="l"/>
            <a:r>
              <a:rPr lang="el-GR" sz="2400" b="1" dirty="0"/>
              <a:t>Επεμβάσεις Εξοικονόμησης Ενέργειας:</a:t>
            </a:r>
          </a:p>
          <a:p>
            <a:pPr lvl="0" algn="l"/>
            <a:endParaRPr lang="el-GR" sz="2400" b="1" dirty="0"/>
          </a:p>
          <a:p>
            <a:pPr lvl="0" algn="l">
              <a:buFont typeface="Wingdings" pitchFamily="2" charset="2"/>
              <a:buChar char="Ø"/>
            </a:pPr>
            <a:r>
              <a:rPr lang="el-GR" sz="2400" b="1" dirty="0"/>
              <a:t> </a:t>
            </a:r>
            <a:r>
              <a:rPr lang="el-GR" sz="2400" b="1" dirty="0" err="1"/>
              <a:t>Οδοφωτισμός</a:t>
            </a:r>
            <a:r>
              <a:rPr lang="el-GR" sz="2400" dirty="0"/>
              <a:t> (</a:t>
            </a:r>
            <a:r>
              <a:rPr lang="el-GR" sz="2400" b="1" dirty="0"/>
              <a:t>10.166</a:t>
            </a:r>
            <a:r>
              <a:rPr lang="el-GR" sz="2400" dirty="0"/>
              <a:t> σημεία)</a:t>
            </a:r>
          </a:p>
          <a:p>
            <a:pPr lvl="0" algn="l"/>
            <a:endParaRPr lang="el-GR" sz="2400" dirty="0"/>
          </a:p>
          <a:p>
            <a:pPr lvl="0" algn="l">
              <a:buFont typeface="Wingdings" pitchFamily="2" charset="2"/>
              <a:buChar char="v"/>
            </a:pPr>
            <a:r>
              <a:rPr lang="el-GR" sz="2400" dirty="0"/>
              <a:t>Αντικαταστάθηκαν τα υφιστάμενα φωτιστικά σώματα με νέα σύγχρονης τεχνολογίας τύπου LED </a:t>
            </a:r>
          </a:p>
          <a:p>
            <a:pPr lvl="0" algn="l"/>
            <a:endParaRPr lang="el-GR" sz="2400" dirty="0"/>
          </a:p>
          <a:p>
            <a:pPr algn="ctr"/>
            <a:endParaRPr lang="el-GR" sz="3000" b="1" dirty="0">
              <a:latin typeface="Times New Roman" pitchFamily="18" charset="0"/>
              <a:cs typeface="Times New Roman" pitchFamily="18" charset="0"/>
            </a:endParaRPr>
          </a:p>
          <a:p>
            <a:pPr lvl="0"/>
            <a:endParaRPr lang="el-GR" sz="2000" dirty="0"/>
          </a:p>
          <a:p>
            <a:pPr algn="just"/>
            <a:endParaRPr lang="el-GR" sz="2000" dirty="0"/>
          </a:p>
          <a:p>
            <a:pPr algn="just"/>
            <a:endParaRPr lang="el-GR" sz="2000" dirty="0"/>
          </a:p>
          <a:p>
            <a:pPr algn="just"/>
            <a:endParaRPr lang="el-GR" sz="2000" dirty="0"/>
          </a:p>
          <a:p>
            <a:pPr lvl="0" algn="just"/>
            <a:endParaRPr lang="el-GR" sz="2000" b="1" dirty="0">
              <a:solidFill>
                <a:schemeClr val="tx2"/>
              </a:solidFill>
              <a:latin typeface="Arial" pitchFamily="34" charset="0"/>
              <a:ea typeface="Calibri" pitchFamily="34" charset="0"/>
              <a:cs typeface="Arial" pitchFamily="34" charset="0"/>
            </a:endParaRPr>
          </a:p>
          <a:p>
            <a:pPr lvl="0" algn="just"/>
            <a:endParaRPr lang="el-GR" sz="3200" dirty="0">
              <a:solidFill>
                <a:schemeClr val="tx2"/>
              </a:solidFill>
              <a:latin typeface="Arial" pitchFamily="34" charset="0"/>
              <a:cs typeface="Arial" pitchFamily="34" charset="0"/>
            </a:endParaRPr>
          </a:p>
          <a:p>
            <a:pPr algn="just"/>
            <a:endParaRPr lang="el-GR" sz="2000" b="1" dirty="0"/>
          </a:p>
          <a:p>
            <a:pPr algn="just"/>
            <a:endParaRPr lang="el-GR" sz="2000" b="1" dirty="0"/>
          </a:p>
        </p:txBody>
      </p:sp>
      <p:pic>
        <p:nvPicPr>
          <p:cNvPr id="6" name="5 - Εικόνα" descr="C:\Users\user.user-PC.000\Desktop\ΕΥΞΕΙΝΗ\EMBLHMA DHMOY FYLHS.jpg"/>
          <p:cNvPicPr/>
          <p:nvPr/>
        </p:nvPicPr>
        <p:blipFill>
          <a:blip r:embed="rId2" cstate="print"/>
          <a:srcRect/>
          <a:stretch>
            <a:fillRect/>
          </a:stretch>
        </p:blipFill>
        <p:spPr bwMode="auto">
          <a:xfrm>
            <a:off x="7740352" y="5517232"/>
            <a:ext cx="1214327" cy="1029172"/>
          </a:xfrm>
          <a:prstGeom prst="rect">
            <a:avLst/>
          </a:prstGeom>
          <a:noFill/>
          <a:ln w="9525">
            <a:noFill/>
            <a:miter lim="800000"/>
            <a:headEnd/>
            <a:tailEnd/>
          </a:ln>
        </p:spPr>
      </p:pic>
      <p:pic>
        <p:nvPicPr>
          <p:cNvPr id="5" name="Picture Placeholder 4"/>
          <p:cNvPicPr>
            <a:picLocks noChangeAspect="1"/>
          </p:cNvPicPr>
          <p:nvPr/>
        </p:nvPicPr>
        <p:blipFill>
          <a:blip r:embed="rId3" cstate="print">
            <a:extLst>
              <a:ext uri="{28A0092B-C50C-407E-A947-70E740481C1C}">
                <a14:useLocalDpi xmlns:a14="http://schemas.microsoft.com/office/drawing/2010/main" val="0"/>
              </a:ext>
            </a:extLst>
          </a:blip>
          <a:srcRect t="20169" b="20169"/>
          <a:stretch>
            <a:fillRect/>
          </a:stretch>
        </p:blipFill>
        <p:spPr>
          <a:xfrm>
            <a:off x="2195736" y="3429000"/>
            <a:ext cx="5355952" cy="2664296"/>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3.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Opulent</Template>
  <TotalTime>2942</TotalTime>
  <Words>479</Words>
  <Application>Microsoft Office PowerPoint</Application>
  <PresentationFormat>Προβολή στην οθόνη (4:3)</PresentationFormat>
  <Paragraphs>307</Paragraphs>
  <Slides>29</Slides>
  <Notes>4</Notes>
  <HiddenSlides>0</HiddenSlides>
  <MMClips>0</MMClips>
  <ScaleCrop>false</ScaleCrop>
  <HeadingPairs>
    <vt:vector size="4" baseType="variant">
      <vt:variant>
        <vt:lpstr>Θέμα</vt:lpstr>
      </vt:variant>
      <vt:variant>
        <vt:i4>1</vt:i4>
      </vt:variant>
      <vt:variant>
        <vt:lpstr>Τίτλοι διαφανειών</vt:lpstr>
      </vt:variant>
      <vt:variant>
        <vt:i4>29</vt:i4>
      </vt:variant>
    </vt:vector>
  </HeadingPairs>
  <TitlesOfParts>
    <vt:vector size="30" baseType="lpstr">
      <vt:lpstr>Flow</vt:lpstr>
      <vt:lpstr>   </vt:lpstr>
      <vt:lpstr>Παρουσίαση του PowerPoint</vt:lpstr>
      <vt:lpstr>  Η αξιοποίηση των έργων/δράσεων του Δήμου Φυλής για τη μείωση του περιβαλλοντικού αποτυπώματος. </vt:lpstr>
      <vt:lpstr>Παρουσίαση του PowerPoint</vt:lpstr>
      <vt:lpstr>Παρουσίαση του PowerPoint</vt:lpstr>
      <vt:lpstr>.</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marina</dc:creator>
  <cp:lastModifiedBy>Άγνωστος χρήστης</cp:lastModifiedBy>
  <cp:revision>439</cp:revision>
  <dcterms:created xsi:type="dcterms:W3CDTF">2013-09-25T13:46:57Z</dcterms:created>
  <dcterms:modified xsi:type="dcterms:W3CDTF">2020-01-17T12:42:56Z</dcterms:modified>
</cp:coreProperties>
</file>